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ov" ContentType="video/unknown"/>
  <Override PartName="/ppt/media/media2.mov" ContentType="video/unknown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9.png"/><Relationship Id="rId5" Type="http://schemas.openxmlformats.org/officeDocument/2006/relationships/image" Target="../media/image4.jpeg"/><Relationship Id="rId6" Type="http://schemas.openxmlformats.org/officeDocument/2006/relationships/image" Target="../media/image20.png"/><Relationship Id="rId7" Type="http://schemas.openxmlformats.org/officeDocument/2006/relationships/video" Target="../media/media1.mov"/><Relationship Id="rId8" Type="http://schemas.microsoft.com/office/2007/relationships/media" Target="../media/media1.mov"/><Relationship Id="rId9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2.png"/><Relationship Id="rId4" Type="http://schemas.openxmlformats.org/officeDocument/2006/relationships/image" Target="../media/image3.jpeg"/><Relationship Id="rId5" Type="http://schemas.openxmlformats.org/officeDocument/2006/relationships/image" Target="../media/image19.png"/><Relationship Id="rId6" Type="http://schemas.openxmlformats.org/officeDocument/2006/relationships/image" Target="../media/image4.jpeg"/><Relationship Id="rId7" Type="http://schemas.openxmlformats.org/officeDocument/2006/relationships/image" Target="../media/image20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25.png"/><Relationship Id="rId13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.jpeg"/><Relationship Id="rId4" Type="http://schemas.openxmlformats.org/officeDocument/2006/relationships/image" Target="../media/image22.png"/><Relationship Id="rId5" Type="http://schemas.openxmlformats.org/officeDocument/2006/relationships/image" Target="../media/image3.jpeg"/><Relationship Id="rId6" Type="http://schemas.openxmlformats.org/officeDocument/2006/relationships/image" Target="../media/image19.png"/><Relationship Id="rId7" Type="http://schemas.openxmlformats.org/officeDocument/2006/relationships/image" Target="../media/image4.jpeg"/><Relationship Id="rId8" Type="http://schemas.openxmlformats.org/officeDocument/2006/relationships/image" Target="../media/image20.png"/><Relationship Id="rId9" Type="http://schemas.openxmlformats.org/officeDocument/2006/relationships/video" Target="../media/media1.mov"/><Relationship Id="rId10" Type="http://schemas.microsoft.com/office/2007/relationships/media" Target="../media/media1.mov"/><Relationship Id="rId11" Type="http://schemas.openxmlformats.org/officeDocument/2006/relationships/image" Target="../media/image21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3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5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7.jpeg"/><Relationship Id="rId4" Type="http://schemas.openxmlformats.org/officeDocument/2006/relationships/image" Target="../media/image6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6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Relationship Id="rId4" Type="http://schemas.openxmlformats.org/officeDocument/2006/relationships/image" Target="../media/image1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7.jpeg"/><Relationship Id="rId4" Type="http://schemas.openxmlformats.org/officeDocument/2006/relationships/image" Target="../media/image6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6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0.png"/><Relationship Id="rId4" Type="http://schemas.openxmlformats.org/officeDocument/2006/relationships/image" Target="../media/image7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70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28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5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.g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.g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6.png"/><Relationship Id="rId4" Type="http://schemas.openxmlformats.org/officeDocument/2006/relationships/image" Target="../media/image140.png"/><Relationship Id="rId5" Type="http://schemas.openxmlformats.org/officeDocument/2006/relationships/image" Target="../media/image2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McStas Introduction  and general concepts"/>
          <p:cNvSpPr txBox="1"/>
          <p:nvPr/>
        </p:nvSpPr>
        <p:spPr>
          <a:xfrm>
            <a:off x="3121513" y="2306454"/>
            <a:ext cx="8232759" cy="2073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1" sz="4500"/>
            </a:pPr>
            <a:r>
              <a:t>McStas Introduction </a:t>
            </a:r>
            <a:br/>
            <a:r>
              <a:t>and general concepts</a:t>
            </a:r>
          </a:p>
        </p:txBody>
      </p:sp>
      <p:sp>
        <p:nvSpPr>
          <p:cNvPr id="302" name="2021 Virtual ISIS McStas School, April 13th-15th 2021"/>
          <p:cNvSpPr txBox="1"/>
          <p:nvPr/>
        </p:nvSpPr>
        <p:spPr>
          <a:xfrm>
            <a:off x="2222402" y="196644"/>
            <a:ext cx="8232759" cy="72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502920">
              <a:spcBef>
                <a:spcPts val="500"/>
              </a:spcBef>
              <a:defRPr b="1" sz="2475"/>
            </a:lvl1pPr>
          </a:lstStyle>
          <a:p>
            <a:pPr/>
            <a:r>
              <a:t>2021 Virtual ISIS McStas School, April 13th-15th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9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9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9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01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6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  <p:pic>
        <p:nvPicPr>
          <p:cNvPr id="407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Apr2011_radial_collimator.png" descr="Apr2011_radial_collima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r&amp;d2-2.jpeg" descr="r&amp;d2-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10" name="37744f0177.png" descr="37744f017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3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14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5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16" name="Velocity selector.mov" descr="Velocity selector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1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1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20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2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  <p:pic>
        <p:nvPicPr>
          <p:cNvPr id="423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Apr2011_radial_collimator.png" descr="Apr2011_radial_collima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r&amp;d2-2.jpeg" descr="r&amp;d2-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26" name="37744f0177.png" descr="37744f017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9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30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1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2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3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34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905601" y="2791204"/>
            <a:ext cx="1104014" cy="1116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437" name="Screenshot 2019-03-19 at 15.35.42.png" descr="Screenshot 2019-03-19 at 15.35.4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343" y="5006693"/>
            <a:ext cx="2081355" cy="116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4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3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3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ounded Rectangle"/>
          <p:cNvSpPr/>
          <p:nvPr/>
        </p:nvSpPr>
        <p:spPr>
          <a:xfrm>
            <a:off x="7047125" y="1426300"/>
            <a:ext cx="501125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40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201" y="1906848"/>
            <a:ext cx="2098145" cy="75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article06_image06.jpg" descr="article06_image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43" name="Potassium_Humate_Shiny_Powder.png" descr="Potassium_Humate_Shiny_Pow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5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  <p:pic>
        <p:nvPicPr>
          <p:cNvPr id="446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Apr2011_radial_collimator.png" descr="Apr2011_radial_collima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r&amp;d2-2.jpeg" descr="r&amp;d2-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49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53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4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55" name="Velocity selector.mov" descr="Velocity selector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7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58" name="lsco.png" descr="lsc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sans1_micelle.png" descr="sans1_micel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Line"/>
          <p:cNvSpPr/>
          <p:nvPr/>
        </p:nvSpPr>
        <p:spPr>
          <a:xfrm flipH="1">
            <a:off x="6626386" y="2061300"/>
            <a:ext cx="41961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1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7190647" y="1511735"/>
            <a:ext cx="4676379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462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53649" y="1989628"/>
            <a:ext cx="881476" cy="6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Screenshot 2019-03-19 at 15.32.14.png" descr="Screenshot 2019-03-19 at 15.32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20134" y="2737287"/>
            <a:ext cx="1279372" cy="1291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5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5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5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466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7036" indent="-187036"/>
            <a:r>
              <a:t>Flexible, general simulation utility for neutron scattering experiments.</a:t>
            </a:r>
          </a:p>
          <a:p>
            <a:pPr marL="187036" indent="-187036"/>
          </a:p>
          <a:p>
            <a:pPr marL="187036" indent="-187036"/>
            <a:r>
              <a:t>Original design for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M</a:t>
            </a:r>
            <a:r>
              <a:t>onte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c</a:t>
            </a:r>
            <a:r>
              <a:t>arlo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imulation of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t</a:t>
            </a:r>
            <a:r>
              <a:t>riple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a</a:t>
            </a:r>
            <a:r>
              <a:t>xis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pectrometers</a:t>
            </a:r>
          </a:p>
          <a:p>
            <a:pPr marL="187036" indent="-187036"/>
          </a:p>
          <a:p>
            <a:pPr marL="187036" indent="-187036"/>
            <a:r>
              <a:t>Developed at DTU Physics, ILL, PSI, Uni CPH, ESS DMSC</a:t>
            </a:r>
          </a:p>
          <a:p>
            <a:pPr marL="187036" indent="-187036"/>
          </a:p>
          <a:p>
            <a:pPr marL="187036" indent="-187036"/>
            <a:r>
              <a:t>V. 1.0 by K Nielsen &amp; K Lefmann (1998) RISØ</a:t>
            </a:r>
          </a:p>
          <a:p>
            <a:pPr marL="187036" indent="-187036"/>
          </a:p>
          <a:p>
            <a:pPr marL="187036" indent="-187036"/>
            <a:r>
              <a:t>Currently 2.5+1 people full time plus students</a:t>
            </a:r>
          </a:p>
        </p:txBody>
      </p:sp>
      <p:pic>
        <p:nvPicPr>
          <p:cNvPr id="46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830" y="1166006"/>
            <a:ext cx="910829" cy="8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9" name="Rectangle"/>
          <p:cNvSpPr/>
          <p:nvPr/>
        </p:nvSpPr>
        <p:spPr>
          <a:xfrm>
            <a:off x="9648124" y="2221240"/>
            <a:ext cx="1012242" cy="539263"/>
          </a:xfrm>
          <a:prstGeom prst="rect">
            <a:avLst/>
          </a:prstGeom>
          <a:ln w="38100">
            <a:solidFill>
              <a:srgbClr val="008AD6"/>
            </a:solidFill>
          </a:ln>
        </p:spPr>
        <p:txBody>
          <a:bodyPr lIns="46799" tIns="46799" rIns="46799" bIns="46799" anchor="ctr"/>
          <a:lstStyle/>
          <a:p>
            <a:pPr marL="28574" marR="28574" defTabSz="315887">
              <a:lnSpc>
                <a:spcPct val="93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70" name="GNU GPL license…"/>
          <p:cNvSpPr txBox="1"/>
          <p:nvPr/>
        </p:nvSpPr>
        <p:spPr>
          <a:xfrm>
            <a:off x="9647707" y="2235263"/>
            <a:ext cx="1013075" cy="5112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97" tIns="6697" rIns="6697" bIns="6697"/>
          <a:lstStyle/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>
                <a:latin typeface="Verdana"/>
                <a:ea typeface="Verdana"/>
                <a:cs typeface="Verdana"/>
                <a:sym typeface="Verdana"/>
              </a:rPr>
              <a:t> GNU GPL license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 sz="900"/>
            </a:pPr>
            <a:r>
              <a:t>Open Source</a:t>
            </a:r>
          </a:p>
        </p:txBody>
      </p:sp>
      <p:sp>
        <p:nvSpPr>
          <p:cNvPr id="471" name="mcstas-users@mcstas.org mailinglist"/>
          <p:cNvSpPr txBox="1"/>
          <p:nvPr/>
        </p:nvSpPr>
        <p:spPr>
          <a:xfrm>
            <a:off x="5800719" y="5977068"/>
            <a:ext cx="46010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472" name="Project website at…"/>
          <p:cNvSpPr txBox="1"/>
          <p:nvPr/>
        </p:nvSpPr>
        <p:spPr>
          <a:xfrm>
            <a:off x="2636883" y="5923077"/>
            <a:ext cx="3141018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473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731" y="2936315"/>
            <a:ext cx="3849027" cy="302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476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Monte carlo Simulation of triple axis spectrometers</a:t>
            </a:r>
          </a:p>
          <a:p>
            <a:pPr/>
          </a:p>
          <a:p>
            <a:pPr/>
            <a:r>
              <a:t>Developed at RISØ DTU, KU and ILL, Grenoble.</a:t>
            </a:r>
          </a:p>
          <a:p>
            <a:pPr/>
          </a:p>
          <a:p>
            <a:pPr/>
            <a:r>
              <a:t>V. 1.0 by K Nielsen &amp; K Lefmann (1998)</a:t>
            </a:r>
          </a:p>
          <a:p>
            <a:pPr/>
          </a:p>
          <a:p>
            <a:pPr/>
            <a:r>
              <a:t>Currently 2.5+1 people full time plus students</a:t>
            </a:r>
          </a:p>
        </p:txBody>
      </p:sp>
      <p:sp>
        <p:nvSpPr>
          <p:cNvPr id="4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8" name="4"/>
          <p:cNvSpPr txBox="1"/>
          <p:nvPr/>
        </p:nvSpPr>
        <p:spPr>
          <a:xfrm>
            <a:off x="2373775" y="6661926"/>
            <a:ext cx="127001" cy="1272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481" name="Group"/>
          <p:cNvGrpSpPr/>
          <p:nvPr/>
        </p:nvGrpSpPr>
        <p:grpSpPr>
          <a:xfrm>
            <a:off x="4339799" y="3097624"/>
            <a:ext cx="1225601" cy="589360"/>
            <a:chOff x="0" y="0"/>
            <a:chExt cx="1225599" cy="589359"/>
          </a:xfrm>
        </p:grpSpPr>
        <p:sp>
          <p:nvSpPr>
            <p:cNvPr id="479" name="Rectangle"/>
            <p:cNvSpPr/>
            <p:nvPr/>
          </p:nvSpPr>
          <p:spPr>
            <a:xfrm>
              <a:off x="0" y="135992"/>
              <a:ext cx="1201719" cy="322826"/>
            </a:xfrm>
            <a:prstGeom prst="rect">
              <a:avLst/>
            </a:prstGeom>
            <a:noFill/>
            <a:ln w="3175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marL="28574" marR="28574" defTabSz="315887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80" name="GNU GPL license…"/>
            <p:cNvSpPr txBox="1"/>
            <p:nvPr/>
          </p:nvSpPr>
          <p:spPr>
            <a:xfrm>
              <a:off x="16662" y="0"/>
              <a:ext cx="1208938" cy="58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697" tIns="6697" rIns="6697" bIns="6697" numCol="1" anchor="t">
              <a:noAutofit/>
            </a:bodyPr>
            <a:lstStyle/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9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900">
                <a:latin typeface="Verdana"/>
                <a:ea typeface="Verdana"/>
                <a:cs typeface="Verdana"/>
                <a:sym typeface="Verdana"/>
              </a:endParaRPr>
            </a:p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 sz="900"/>
              </a:pPr>
              <a:r>
                <a:t>Open Source</a:t>
              </a:r>
            </a:p>
          </p:txBody>
        </p:sp>
      </p:grpSp>
      <p:sp>
        <p:nvSpPr>
          <p:cNvPr id="482" name="neutron-mc@risoe.dk mailinglist"/>
          <p:cNvSpPr txBox="1"/>
          <p:nvPr/>
        </p:nvSpPr>
        <p:spPr>
          <a:xfrm>
            <a:off x="5748089" y="5529709"/>
            <a:ext cx="38911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483" name="Project website at…"/>
          <p:cNvSpPr txBox="1"/>
          <p:nvPr/>
        </p:nvSpPr>
        <p:spPr>
          <a:xfrm>
            <a:off x="2680741" y="5337720"/>
            <a:ext cx="3141019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484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6953597" y="2511474"/>
            <a:ext cx="3306191" cy="259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4620" y="1154901"/>
            <a:ext cx="7577084" cy="5449723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McXtrace - since jan 2009 similar for X-rays"/>
          <p:cNvSpPr txBox="1"/>
          <p:nvPr/>
        </p:nvSpPr>
        <p:spPr>
          <a:xfrm>
            <a:off x="1654492" y="63406"/>
            <a:ext cx="10000230" cy="68897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0"/>
              </a:spcBef>
              <a:buClr>
                <a:srgbClr val="000000"/>
              </a:buClr>
              <a:defRPr b="1" sz="2200"/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487" name="Synergy, knowledge transfer, shared infrastructure"/>
          <p:cNvSpPr txBox="1"/>
          <p:nvPr/>
        </p:nvSpPr>
        <p:spPr>
          <a:xfrm>
            <a:off x="2793986" y="5970084"/>
            <a:ext cx="6395890" cy="2544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buSzPct val="171000"/>
              <a:buChar char="•"/>
              <a:defRPr sz="14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45" y="652823"/>
            <a:ext cx="9130482" cy="5841246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Used in many places"/>
          <p:cNvSpPr txBox="1"/>
          <p:nvPr>
            <p:ph type="title"/>
          </p:nvPr>
        </p:nvSpPr>
        <p:spPr>
          <a:xfrm>
            <a:off x="2155725" y="-46287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491" name="Double-click to edit"/>
          <p:cNvSpPr txBox="1"/>
          <p:nvPr>
            <p:ph type="body" idx="1"/>
          </p:nvPr>
        </p:nvSpPr>
        <p:spPr>
          <a:xfrm>
            <a:off x="2155800" y="1325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2660" y="1684823"/>
            <a:ext cx="964430" cy="518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038" y="2988329"/>
            <a:ext cx="424758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6064" y="2732949"/>
            <a:ext cx="528707" cy="19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864" y="3226018"/>
            <a:ext cx="1005372" cy="263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5087" y="3593705"/>
            <a:ext cx="1111988" cy="57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82777" y="5379401"/>
            <a:ext cx="528707" cy="69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69577" y="4301348"/>
            <a:ext cx="771838" cy="706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60135" y="4307078"/>
            <a:ext cx="886830" cy="40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50334" y="5285320"/>
            <a:ext cx="899354" cy="23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77965" y="3593705"/>
            <a:ext cx="765843" cy="29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664812" y="3549816"/>
            <a:ext cx="433995" cy="14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2262" y="3782915"/>
            <a:ext cx="339095" cy="19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024470" y="2642940"/>
            <a:ext cx="242943" cy="2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05974" y="2737994"/>
            <a:ext cx="433994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944285" y="2442510"/>
            <a:ext cx="341363" cy="3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476722" y="5674234"/>
            <a:ext cx="771838" cy="45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116179" y="3402764"/>
            <a:ext cx="810737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061780" y="3895666"/>
            <a:ext cx="630360" cy="31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54556" y="3635104"/>
            <a:ext cx="630360" cy="20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514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4951" indent="-204951">
              <a:defRPr sz="2600"/>
            </a:pPr>
            <a:r>
              <a:t>Instrumentation</a:t>
            </a:r>
          </a:p>
          <a:p>
            <a:pPr marL="204951" indent="-204951">
              <a:defRPr sz="2600"/>
            </a:pPr>
            <a:r>
              <a:t>Planning</a:t>
            </a:r>
          </a:p>
          <a:p>
            <a:pPr marL="204951" indent="-204951">
              <a:defRPr sz="2600"/>
            </a:pPr>
            <a:r>
              <a:t>Construction</a:t>
            </a:r>
          </a:p>
          <a:p>
            <a:pPr marL="204951" indent="-204951">
              <a:defRPr sz="2600"/>
            </a:pPr>
            <a:r>
              <a:t>Virtual experiments</a:t>
            </a:r>
          </a:p>
          <a:p>
            <a:pPr marL="204951" indent="-204951">
              <a:defRPr sz="2600"/>
            </a:pPr>
            <a:r>
              <a:t>Data analysis</a:t>
            </a:r>
          </a:p>
          <a:p>
            <a:pPr marL="204951" indent="-204951">
              <a:defRPr sz="2600"/>
            </a:pPr>
            <a:r>
              <a:t>Teaching</a:t>
            </a:r>
          </a:p>
        </p:txBody>
      </p:sp>
      <p:sp>
        <p:nvSpPr>
          <p:cNvPr id="5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19" name="Group"/>
          <p:cNvGrpSpPr/>
          <p:nvPr/>
        </p:nvGrpSpPr>
        <p:grpSpPr>
          <a:xfrm>
            <a:off x="2743782" y="4684940"/>
            <a:ext cx="4506600" cy="1833817"/>
            <a:chOff x="0" y="0"/>
            <a:chExt cx="4506598" cy="1833815"/>
          </a:xfrm>
        </p:grpSpPr>
        <p:pic>
          <p:nvPicPr>
            <p:cNvPr id="516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76583" y="243463"/>
              <a:ext cx="1730016" cy="1499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366" y="115334"/>
              <a:ext cx="1845350" cy="1718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8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4900" cy="182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0" name="(KU, DTU)"/>
          <p:cNvSpPr txBox="1"/>
          <p:nvPr/>
        </p:nvSpPr>
        <p:spPr>
          <a:xfrm>
            <a:off x="2584436" y="4326297"/>
            <a:ext cx="2484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15887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1079500" algn="l"/>
                <a:tab pos="11176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521" name="Arrow"/>
          <p:cNvSpPr/>
          <p:nvPr/>
        </p:nvSpPr>
        <p:spPr>
          <a:xfrm rot="21326091">
            <a:off x="4520932" y="1692235"/>
            <a:ext cx="2546743" cy="174130"/>
          </a:xfrm>
          <a:prstGeom prst="rightArrow">
            <a:avLst>
              <a:gd name="adj1" fmla="val 32632"/>
              <a:gd name="adj2" fmla="val 153846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2" name="Arrow"/>
          <p:cNvSpPr/>
          <p:nvPr/>
        </p:nvSpPr>
        <p:spPr>
          <a:xfrm rot="21466648">
            <a:off x="4876849" y="3139230"/>
            <a:ext cx="2292599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3" name="Arrow"/>
          <p:cNvSpPr/>
          <p:nvPr/>
        </p:nvSpPr>
        <p:spPr>
          <a:xfrm rot="587913">
            <a:off x="4076211" y="3980439"/>
            <a:ext cx="3493110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4" name="Arrow"/>
          <p:cNvSpPr/>
          <p:nvPr/>
        </p:nvSpPr>
        <p:spPr>
          <a:xfrm rot="1381362">
            <a:off x="3517974" y="4315276"/>
            <a:ext cx="783581" cy="194221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27" name="Group"/>
          <p:cNvGrpSpPr/>
          <p:nvPr/>
        </p:nvGrpSpPr>
        <p:grpSpPr>
          <a:xfrm>
            <a:off x="7115011" y="128393"/>
            <a:ext cx="5025476" cy="1926222"/>
            <a:chOff x="0" y="0"/>
            <a:chExt cx="5025475" cy="1926220"/>
          </a:xfrm>
        </p:grpSpPr>
        <p:pic>
          <p:nvPicPr>
            <p:cNvPr id="525" name="XESS_chopper_and_elliptic_guide.png" descr="XESS_chopper_and_elliptic_guid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55414"/>
              <a:ext cx="2307190" cy="1570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6" name="XESS_sample_region_plus_detector.png" descr="XESS_sample_region_plus_detector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572" y="0"/>
              <a:ext cx="2487904" cy="1693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8" name="image.jpeg" descr="image.jpe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939" y="4006555"/>
            <a:ext cx="2404319" cy="2504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2" name="Group"/>
          <p:cNvGrpSpPr/>
          <p:nvPr/>
        </p:nvGrpSpPr>
        <p:grpSpPr>
          <a:xfrm>
            <a:off x="7358358" y="2096209"/>
            <a:ext cx="4202102" cy="2078957"/>
            <a:chOff x="0" y="0"/>
            <a:chExt cx="4202100" cy="2078956"/>
          </a:xfrm>
        </p:grpSpPr>
        <p:pic>
          <p:nvPicPr>
            <p:cNvPr id="529" name="image.jpeg" descr="image.jpe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43788" y="0"/>
              <a:ext cx="3058313" cy="207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0" name="image.png" descr="image.png"/>
            <p:cNvPicPr>
              <a:picLocks noChangeAspect="0"/>
            </p:cNvPicPr>
            <p:nvPr/>
          </p:nvPicPr>
          <p:blipFill>
            <a:blip r:embed="rId9">
              <a:extLst/>
            </a:blip>
            <a:srcRect l="7838" t="23248" r="65489" b="56762"/>
            <a:stretch>
              <a:fillRect/>
            </a:stretch>
          </p:blipFill>
          <p:spPr>
            <a:xfrm>
              <a:off x="0" y="816292"/>
              <a:ext cx="836258" cy="66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1" name="image.png" descr="image.png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7548" t="18751" r="65811" b="59535"/>
            <a:stretch>
              <a:fillRect/>
            </a:stretch>
          </p:blipFill>
          <p:spPr>
            <a:xfrm>
              <a:off x="0" y="142815"/>
              <a:ext cx="836259" cy="669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Reliability - cross comparisons"/>
          <p:cNvSpPr txBox="1"/>
          <p:nvPr>
            <p:ph type="title"/>
          </p:nvPr>
        </p:nvSpPr>
        <p:spPr>
          <a:xfrm>
            <a:off x="2218488" y="-258320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535" name="Much effort has gone into this…"/>
          <p:cNvSpPr txBox="1"/>
          <p:nvPr>
            <p:ph type="body" idx="1"/>
          </p:nvPr>
        </p:nvSpPr>
        <p:spPr>
          <a:xfrm>
            <a:off x="1985399" y="1070460"/>
            <a:ext cx="9312375" cy="4545579"/>
          </a:xfrm>
          <a:prstGeom prst="rect">
            <a:avLst/>
          </a:prstGeom>
        </p:spPr>
        <p:txBody>
          <a:bodyPr/>
          <a:lstStyle/>
          <a:p>
            <a:pPr marL="75009" indent="-75009">
              <a:defRPr sz="1400"/>
            </a:pPr>
            <a:r>
              <a:t>Much effort has gone into this</a:t>
            </a:r>
          </a:p>
          <a:p>
            <a:pPr marL="75009" indent="-75009">
              <a:defRPr sz="1400"/>
            </a:pPr>
            <a:r>
              <a:t>Here: simulations vs. exp. at powder diffract. DMC, PSI</a:t>
            </a:r>
          </a:p>
          <a:p>
            <a:pPr marL="75009" indent="-75009">
              <a:defRPr sz="1400"/>
            </a:pPr>
            <a:r>
              <a:t>The bottom line is</a:t>
            </a:r>
          </a:p>
          <a:p>
            <a:pPr marL="75009" indent="-75009">
              <a:defRPr sz="1400"/>
            </a:pPr>
            <a:r>
              <a:t>McStas agree very well with other packages (NISP, Vitess, IDEAS, RESTRAX, ...)</a:t>
            </a:r>
          </a:p>
          <a:p>
            <a:pPr marL="75009" indent="-75009">
              <a:defRPr sz="1400"/>
            </a:pPr>
            <a:r>
              <a:t>Experimental line shapes are within 5%</a:t>
            </a:r>
          </a:p>
          <a:p>
            <a:pPr marL="75009" indent="-75009">
              <a:defRPr sz="1400"/>
            </a:pPr>
            <a:r>
              <a:t>Absolute intensities are within 10% </a:t>
            </a:r>
          </a:p>
          <a:p>
            <a:pPr marL="75009" indent="-75009">
              <a:defRPr sz="1400"/>
            </a:pPr>
            <a:r>
              <a:t>Common understanding: McStas and similar codes are reliable</a:t>
            </a:r>
          </a:p>
        </p:txBody>
      </p:sp>
      <p:sp>
        <p:nvSpPr>
          <p:cNvPr id="5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7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1669" y="2962323"/>
            <a:ext cx="4951204" cy="2988202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P. Willendrup et al., Physica B, 386, (2006), 1032."/>
          <p:cNvSpPr txBox="1"/>
          <p:nvPr/>
        </p:nvSpPr>
        <p:spPr>
          <a:xfrm>
            <a:off x="6659338" y="5906372"/>
            <a:ext cx="2752644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/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5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7532" y="2937856"/>
            <a:ext cx="3610180" cy="30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E. Farhi, P. Willendrup"/>
          <p:cNvSpPr txBox="1"/>
          <p:nvPr/>
        </p:nvSpPr>
        <p:spPr>
          <a:xfrm>
            <a:off x="3382495" y="6022881"/>
            <a:ext cx="2390639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/>
            </a:lvl1pPr>
          </a:lstStyle>
          <a:p>
            <a:pPr/>
            <a:r>
              <a:t>E. Farhi, P. Willendrup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305" name="A (very) brief introduction to McSt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(very) brief introduction to McStas</a:t>
            </a:r>
          </a:p>
          <a:p>
            <a:pPr/>
          </a:p>
          <a:p>
            <a:pPr/>
            <a:r>
              <a:t>Components of neutron instruments</a:t>
            </a:r>
          </a:p>
          <a:p>
            <a:pPr/>
          </a:p>
          <a:p>
            <a:pPr/>
            <a:r>
              <a:t>How McStas works under the hood</a:t>
            </a:r>
          </a:p>
          <a:p>
            <a:pPr/>
          </a:p>
          <a:p>
            <a:pPr/>
            <a:r>
              <a:t>Components and instruments</a:t>
            </a:r>
          </a:p>
          <a:p>
            <a:pPr/>
          </a:p>
          <a:p>
            <a:pPr/>
            <a:r>
              <a:t>A demo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543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219999" indent="-219999">
              <a:defRPr sz="2000"/>
            </a:pPr>
          </a:p>
          <a:p>
            <a:pPr marL="109999" indent="-109999">
              <a:defRPr sz="1000"/>
            </a:pPr>
          </a:p>
          <a:p>
            <a:pPr marL="109999" indent="-109999">
              <a:defRPr sz="1000"/>
            </a:pPr>
          </a:p>
          <a:p>
            <a:pPr marL="109999" indent="-109999">
              <a:defRPr sz="1000"/>
            </a:pPr>
            <a:r>
              <a:t>Ran on everything from iPhone to 1000+ node cluster!</a:t>
            </a:r>
          </a:p>
          <a:p>
            <a:pPr marL="109999" indent="-109999">
              <a:defRPr sz="1000"/>
            </a:pPr>
          </a:p>
          <a:p>
            <a:pPr marL="219999" indent="-219999">
              <a:defRPr sz="2000"/>
            </a:pPr>
            <a:r>
              <a:t>'Component' files (~100)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544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50" name="Group"/>
          <p:cNvGrpSpPr/>
          <p:nvPr/>
        </p:nvGrpSpPr>
        <p:grpSpPr>
          <a:xfrm>
            <a:off x="6952629" y="1363821"/>
            <a:ext cx="3321154" cy="1239486"/>
            <a:chOff x="0" y="0"/>
            <a:chExt cx="3321152" cy="1239485"/>
          </a:xfrm>
        </p:grpSpPr>
        <p:pic>
          <p:nvPicPr>
            <p:cNvPr id="546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7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9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Domain-specific-language (DSL) based on compiler technology (LeX+Yacc)</a:t>
            </a:r>
          </a:p>
          <a:p>
            <a:pPr/>
          </a:p>
          <a:p>
            <a:pPr lvl="2"/>
            <a:r>
              <a:t>Simple Instrument language                        ISO C</a:t>
            </a:r>
          </a:p>
          <a:p>
            <a:pPr/>
          </a:p>
          <a:p>
            <a:pPr/>
            <a:r>
              <a:t>Component codes realizing beamline parts (including user contribs)</a:t>
            </a:r>
          </a:p>
          <a:p>
            <a:pPr/>
          </a:p>
          <a:p>
            <a:pPr/>
            <a:r>
              <a:t>Library of common functions for e.g.</a:t>
            </a:r>
          </a:p>
          <a:p>
            <a:pPr lvl="2"/>
            <a:r>
              <a:t>I/O</a:t>
            </a:r>
          </a:p>
          <a:p>
            <a:pPr lvl="2"/>
            <a:r>
              <a:t>Random numbers</a:t>
            </a:r>
          </a:p>
          <a:p>
            <a:pPr lvl="2"/>
            <a:r>
              <a:t>Physical constants</a:t>
            </a:r>
          </a:p>
          <a:p>
            <a:pPr lvl="2"/>
            <a:r>
              <a:t>Propagation</a:t>
            </a:r>
          </a:p>
          <a:p>
            <a:pPr lvl="2"/>
            <a:r>
              <a:t>Precession in fields</a:t>
            </a:r>
          </a:p>
          <a:p>
            <a:pPr lvl="2"/>
            <a:r>
              <a:t>...</a:t>
            </a:r>
          </a:p>
        </p:txBody>
      </p:sp>
      <p:pic>
        <p:nvPicPr>
          <p:cNvPr id="55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782" y="3221301"/>
            <a:ext cx="4546285" cy="329003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5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6" name="Arrow"/>
          <p:cNvSpPr/>
          <p:nvPr/>
        </p:nvSpPr>
        <p:spPr>
          <a:xfrm>
            <a:off x="5453657" y="2457400"/>
            <a:ext cx="1145234" cy="113854"/>
          </a:xfrm>
          <a:prstGeom prst="rightArrow">
            <a:avLst>
              <a:gd name="adj1" fmla="val 32000"/>
              <a:gd name="adj2" fmla="val 2588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7" name="Code generation"/>
          <p:cNvSpPr txBox="1"/>
          <p:nvPr/>
        </p:nvSpPr>
        <p:spPr>
          <a:xfrm>
            <a:off x="5480446" y="2263179"/>
            <a:ext cx="929927" cy="16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091" tIns="20091" rIns="20091" bIns="20091">
            <a:spAutoFit/>
          </a:bodyPr>
          <a:lstStyle>
            <a:lvl1pPr defTabSz="910828">
              <a:spcBef>
                <a:spcPts val="300"/>
              </a:spcBef>
              <a:defRPr sz="8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56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198" y="2717669"/>
            <a:ext cx="6461110" cy="2042667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  <p:sp>
        <p:nvSpPr>
          <p:cNvPr id="564" name="One of the first components in your instrument is typically a source, which has a coordinate system like this…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first components in your instrument is typically a source, which has a coordinate system like this….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z is along neutron beam direction</a:t>
            </a:r>
          </a:p>
          <a:p>
            <a:pPr/>
            <a:r>
              <a:t>y is vertical</a:t>
            </a:r>
          </a:p>
          <a:p>
            <a:pPr/>
            <a:r>
              <a:t>x at an angle of 90° wrt. z,y </a:t>
            </a:r>
          </a:p>
        </p:txBody>
      </p:sp>
      <p:sp>
        <p:nvSpPr>
          <p:cNvPr id="5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6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67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8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9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0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1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2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3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4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75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76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77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578" name="Right Handed.PNG" descr="Right Hand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9967" y="2255907"/>
            <a:ext cx="3026113" cy="2988287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Right-handed…"/>
          <p:cNvSpPr txBox="1"/>
          <p:nvPr/>
        </p:nvSpPr>
        <p:spPr>
          <a:xfrm>
            <a:off x="8502591" y="5286600"/>
            <a:ext cx="1661618" cy="57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Right-handed</a:t>
            </a:r>
          </a:p>
          <a:p>
            <a:pPr/>
            <a:r>
              <a:t>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Often the source coordinate system coincides with the “lab” coordinate system, denoted ABSOLUTE in McStas language, i.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Often the source coordinate system coincides with the “lab” coordinate system, denoted</a:t>
            </a:r>
            <a:br/>
            <a:r>
              <a:t>ABSOLUTE in McStas language, i.e.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5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3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84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5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6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7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8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9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0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1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92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93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94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95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98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  <p:sp>
        <p:nvSpPr>
          <p:cNvPr id="599" name="Placing further components is done by order of  1. Loc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1. </a:t>
            </a:r>
            <a:r>
              <a:rPr b="1"/>
              <a:t>Location,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1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2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3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4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5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6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7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8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9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0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11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12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13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4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5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27" name="Group"/>
          <p:cNvGrpSpPr/>
          <p:nvPr/>
        </p:nvGrpSpPr>
        <p:grpSpPr>
          <a:xfrm>
            <a:off x="7378954" y="2467742"/>
            <a:ext cx="1324277" cy="1805337"/>
            <a:chOff x="0" y="0"/>
            <a:chExt cx="1324276" cy="1805336"/>
          </a:xfrm>
        </p:grpSpPr>
        <p:sp>
          <p:nvSpPr>
            <p:cNvPr id="616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7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8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9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0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1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2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3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24" name="x´"/>
            <p:cNvSpPr txBox="1"/>
            <p:nvPr/>
          </p:nvSpPr>
          <p:spPr>
            <a:xfrm>
              <a:off x="802948" y="450251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625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626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</p:grpSp>
      <p:sp>
        <p:nvSpPr>
          <p:cNvPr id="628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9" name="COMPONENT Guide = Guide(…) AT (0,0,1) RELATIVE Source"/>
          <p:cNvSpPr txBox="1"/>
          <p:nvPr/>
        </p:nvSpPr>
        <p:spPr>
          <a:xfrm>
            <a:off x="7145844" y="5096689"/>
            <a:ext cx="3419377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rPr b="1"/>
              <a:t>AT (0,0,1) RELATIVE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ing further components is done by order of  2. Rot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2. </a:t>
            </a:r>
            <a:r>
              <a:rPr b="1"/>
              <a:t>Rotation,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32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4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5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6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7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8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9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0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1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2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3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44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45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46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7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8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63" name="Group"/>
          <p:cNvGrpSpPr/>
          <p:nvPr/>
        </p:nvGrpSpPr>
        <p:grpSpPr>
          <a:xfrm>
            <a:off x="7367772" y="2467742"/>
            <a:ext cx="2507180" cy="2853384"/>
            <a:chOff x="0" y="0"/>
            <a:chExt cx="2507179" cy="2853383"/>
          </a:xfrm>
        </p:grpSpPr>
        <p:sp>
          <p:nvSpPr>
            <p:cNvPr id="649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0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2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3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5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6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57" name="x´"/>
            <p:cNvSpPr/>
            <p:nvPr/>
          </p:nvSpPr>
          <p:spPr>
            <a:xfrm>
              <a:off x="909421" y="7297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658" name="y´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659" name="z’"/>
            <p:cNvSpPr/>
            <p:nvPr/>
          </p:nvSpPr>
          <p:spPr>
            <a:xfrm>
              <a:off x="1080603" y="15833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  <p:sp>
          <p:nvSpPr>
            <p:cNvPr id="660" name="Line"/>
            <p:cNvSpPr/>
            <p:nvPr/>
          </p:nvSpPr>
          <p:spPr>
            <a:xfrm flipV="1">
              <a:off x="148411" y="746598"/>
              <a:ext cx="541666" cy="781368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1" name="x”"/>
            <p:cNvSpPr/>
            <p:nvPr/>
          </p:nvSpPr>
          <p:spPr>
            <a:xfrm>
              <a:off x="708765" y="58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x”</a:t>
              </a:r>
            </a:p>
          </p:txBody>
        </p:sp>
        <p:sp>
          <p:nvSpPr>
            <p:cNvPr id="662" name="z”"/>
            <p:cNvSpPr/>
            <p:nvPr/>
          </p:nvSpPr>
          <p:spPr>
            <a:xfrm>
              <a:off x="1237179" y="10670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z”</a:t>
              </a:r>
            </a:p>
          </p:txBody>
        </p:sp>
      </p:grpSp>
      <p:sp>
        <p:nvSpPr>
          <p:cNvPr id="664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5" name="COMPONENT Guide = Guide(…) AT (0,0,1) RELATIVE Source…"/>
          <p:cNvSpPr txBox="1"/>
          <p:nvPr/>
        </p:nvSpPr>
        <p:spPr>
          <a:xfrm>
            <a:off x="7145844" y="5096689"/>
            <a:ext cx="3950358" cy="84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t>AT (0,0,1) RELATIVE Source</a:t>
            </a:r>
          </a:p>
          <a:p>
            <a:pPr>
              <a:spcBef>
                <a:spcPts val="400"/>
              </a:spcBef>
              <a:defRPr b="1" sz="1800"/>
            </a:pPr>
            <a:r>
              <a:t>ROTATED (0,30,0) RELATIVE Source</a:t>
            </a:r>
          </a:p>
        </p:txBody>
      </p:sp>
      <p:sp>
        <p:nvSpPr>
          <p:cNvPr id="666" name="Line"/>
          <p:cNvSpPr/>
          <p:nvPr/>
        </p:nvSpPr>
        <p:spPr>
          <a:xfrm flipV="1">
            <a:off x="7561662" y="3713485"/>
            <a:ext cx="1135257" cy="274736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0" name="Connection Line"/>
          <p:cNvSpPr/>
          <p:nvPr/>
        </p:nvSpPr>
        <p:spPr>
          <a:xfrm>
            <a:off x="8425141" y="3772965"/>
            <a:ext cx="95746" cy="202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095" y="0"/>
                </a:moveTo>
                <a:cubicBezTo>
                  <a:pt x="21600" y="7808"/>
                  <a:pt x="21235" y="15008"/>
                  <a:pt x="0" y="2160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668" name="(Reference labels can also be PREVIOUS or PREVIOUS+1 etc.)"/>
          <p:cNvSpPr txBox="1"/>
          <p:nvPr/>
        </p:nvSpPr>
        <p:spPr>
          <a:xfrm>
            <a:off x="6237641" y="6239579"/>
            <a:ext cx="583465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(Reference labels can also be PREVIOUS or PREVIOUS+1 etc.)</a:t>
            </a:r>
          </a:p>
        </p:txBody>
      </p:sp>
      <p:sp>
        <p:nvSpPr>
          <p:cNvPr id="669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omponents often have their origin at the centre of mass, i.e. for samples … but not  for neutron gu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2940"/>
            </a:pPr>
            <a:r>
              <a:t>Components often have their origin at the centre of mass, i.e. for </a:t>
            </a:r>
            <a:r>
              <a:rPr>
                <a:solidFill>
                  <a:schemeClr val="accent2">
                    <a:lumOff val="22450"/>
                  </a:schemeClr>
                </a:solidFill>
              </a:rPr>
              <a:t>samples</a:t>
            </a:r>
            <a:r>
              <a:t> … but not  for </a:t>
            </a:r>
            <a:r>
              <a:rPr>
                <a:solidFill>
                  <a:schemeClr val="accent6"/>
                </a:solidFill>
              </a:rPr>
              <a:t>neutron guides</a:t>
            </a:r>
          </a:p>
        </p:txBody>
      </p:sp>
      <p:sp>
        <p:nvSpPr>
          <p:cNvPr id="6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0" name="Group"/>
          <p:cNvGrpSpPr/>
          <p:nvPr/>
        </p:nvGrpSpPr>
        <p:grpSpPr>
          <a:xfrm>
            <a:off x="8674362" y="1776860"/>
            <a:ext cx="7563622" cy="3304280"/>
            <a:chOff x="0" y="0"/>
            <a:chExt cx="7563621" cy="3304278"/>
          </a:xfrm>
        </p:grpSpPr>
        <p:sp>
          <p:nvSpPr>
            <p:cNvPr id="674" name="Rectangle"/>
            <p:cNvSpPr/>
            <p:nvPr/>
          </p:nvSpPr>
          <p:spPr>
            <a:xfrm>
              <a:off x="394165" y="1968688"/>
              <a:ext cx="7169457" cy="9629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75" name="Rectangle"/>
            <p:cNvSpPr/>
            <p:nvPr/>
          </p:nvSpPr>
          <p:spPr>
            <a:xfrm>
              <a:off x="137816" y="2341348"/>
              <a:ext cx="7169457" cy="9629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76" name="Line"/>
            <p:cNvSpPr/>
            <p:nvPr/>
          </p:nvSpPr>
          <p:spPr>
            <a:xfrm flipV="1">
              <a:off x="142977" y="1971466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7" name="Line"/>
            <p:cNvSpPr/>
            <p:nvPr/>
          </p:nvSpPr>
          <p:spPr>
            <a:xfrm flipV="1">
              <a:off x="142977" y="2914022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89" name="Group"/>
            <p:cNvGrpSpPr/>
            <p:nvPr/>
          </p:nvGrpSpPr>
          <p:grpSpPr>
            <a:xfrm>
              <a:off x="0" y="-1"/>
              <a:ext cx="1670655" cy="3302157"/>
              <a:chOff x="0" y="0"/>
              <a:chExt cx="1670654" cy="3302155"/>
            </a:xfrm>
          </p:grpSpPr>
          <p:sp>
            <p:nvSpPr>
              <p:cNvPr id="678" name="Line"/>
              <p:cNvSpPr/>
              <p:nvPr/>
            </p:nvSpPr>
            <p:spPr>
              <a:xfrm flipV="1">
                <a:off x="235315" y="265220"/>
                <a:ext cx="1" cy="2545235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9" name="Line"/>
              <p:cNvSpPr/>
              <p:nvPr/>
            </p:nvSpPr>
            <p:spPr>
              <a:xfrm>
                <a:off x="234594" y="2787946"/>
                <a:ext cx="1436061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0" name="Line"/>
              <p:cNvSpPr/>
              <p:nvPr/>
            </p:nvSpPr>
            <p:spPr>
              <a:xfrm flipV="1">
                <a:off x="224406" y="1519786"/>
                <a:ext cx="857630" cy="1253390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1" name="Line"/>
              <p:cNvSpPr/>
              <p:nvPr/>
            </p:nvSpPr>
            <p:spPr>
              <a:xfrm>
                <a:off x="318388" y="2619429"/>
                <a:ext cx="160219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2" name="Line"/>
              <p:cNvSpPr/>
              <p:nvPr/>
            </p:nvSpPr>
            <p:spPr>
              <a:xfrm flipV="1">
                <a:off x="347630" y="2608073"/>
                <a:ext cx="133779" cy="194309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3" name="Line"/>
              <p:cNvSpPr/>
              <p:nvPr/>
            </p:nvSpPr>
            <p:spPr>
              <a:xfrm flipV="1">
                <a:off x="229331" y="2351695"/>
                <a:ext cx="133778" cy="19430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4" name="Line"/>
              <p:cNvSpPr/>
              <p:nvPr/>
            </p:nvSpPr>
            <p:spPr>
              <a:xfrm flipV="1">
                <a:off x="347252" y="2356346"/>
                <a:ext cx="1" cy="185006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5" name="Rectangle"/>
              <p:cNvSpPr/>
              <p:nvPr/>
            </p:nvSpPr>
            <p:spPr>
              <a:xfrm>
                <a:off x="232132" y="2566728"/>
                <a:ext cx="128176" cy="228835"/>
              </a:xfrm>
              <a:prstGeom prst="rect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6" name="x´"/>
              <p:cNvSpPr txBox="1"/>
              <p:nvPr/>
            </p:nvSpPr>
            <p:spPr>
              <a:xfrm>
                <a:off x="1147290" y="133485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x´</a:t>
                </a:r>
              </a:p>
            </p:txBody>
          </p:sp>
          <p:sp>
            <p:nvSpPr>
              <p:cNvPr id="687" name="y´"/>
              <p:cNvSpPr txBox="1"/>
              <p:nvPr/>
            </p:nvSpPr>
            <p:spPr>
              <a:xfrm>
                <a:off x="0" y="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y´</a:t>
                </a:r>
              </a:p>
            </p:txBody>
          </p:sp>
          <p:sp>
            <p:nvSpPr>
              <p:cNvPr id="688" name="z’"/>
              <p:cNvSpPr txBox="1"/>
              <p:nvPr/>
            </p:nvSpPr>
            <p:spPr>
              <a:xfrm>
                <a:off x="1363247" y="2896180"/>
                <a:ext cx="201150" cy="405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z’</a:t>
                </a:r>
              </a:p>
            </p:txBody>
          </p:sp>
        </p:grpSp>
      </p:grpSp>
      <p:grpSp>
        <p:nvGrpSpPr>
          <p:cNvPr id="706" name="Group"/>
          <p:cNvGrpSpPr/>
          <p:nvPr/>
        </p:nvGrpSpPr>
        <p:grpSpPr>
          <a:xfrm>
            <a:off x="3025008" y="2040660"/>
            <a:ext cx="2376901" cy="3213815"/>
            <a:chOff x="0" y="0"/>
            <a:chExt cx="2376899" cy="3213813"/>
          </a:xfrm>
        </p:grpSpPr>
        <p:sp>
          <p:nvSpPr>
            <p:cNvPr id="691" name="Oval"/>
            <p:cNvSpPr/>
            <p:nvPr/>
          </p:nvSpPr>
          <p:spPr>
            <a:xfrm>
              <a:off x="-1" y="2854700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92" name="Line"/>
            <p:cNvSpPr/>
            <p:nvPr/>
          </p:nvSpPr>
          <p:spPr>
            <a:xfrm flipV="1">
              <a:off x="475338" y="226312"/>
              <a:ext cx="1" cy="217184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3" name="Line"/>
            <p:cNvSpPr/>
            <p:nvPr/>
          </p:nvSpPr>
          <p:spPr>
            <a:xfrm>
              <a:off x="474383" y="2378953"/>
              <a:ext cx="1902517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4" name="Line"/>
            <p:cNvSpPr/>
            <p:nvPr/>
          </p:nvSpPr>
          <p:spPr>
            <a:xfrm flipV="1">
              <a:off x="460887" y="1296833"/>
              <a:ext cx="1136202" cy="106951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5" name="Line"/>
            <p:cNvSpPr/>
            <p:nvPr/>
          </p:nvSpPr>
          <p:spPr>
            <a:xfrm>
              <a:off x="585395" y="2235157"/>
              <a:ext cx="212260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6" name="Line"/>
            <p:cNvSpPr/>
            <p:nvPr/>
          </p:nvSpPr>
          <p:spPr>
            <a:xfrm flipV="1">
              <a:off x="624136" y="2225467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7" name="Line"/>
            <p:cNvSpPr/>
            <p:nvPr/>
          </p:nvSpPr>
          <p:spPr>
            <a:xfrm flipV="1">
              <a:off x="467410" y="2006700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8" name="Line"/>
            <p:cNvSpPr/>
            <p:nvPr/>
          </p:nvSpPr>
          <p:spPr>
            <a:xfrm flipV="1">
              <a:off x="623634" y="2010669"/>
              <a:ext cx="1" cy="15786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9" name="Rectangle"/>
            <p:cNvSpPr/>
            <p:nvPr/>
          </p:nvSpPr>
          <p:spPr>
            <a:xfrm>
              <a:off x="471121" y="2190188"/>
              <a:ext cx="169809" cy="195265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0" name="x"/>
            <p:cNvSpPr txBox="1"/>
            <p:nvPr/>
          </p:nvSpPr>
          <p:spPr>
            <a:xfrm>
              <a:off x="1505586" y="702742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x</a:t>
              </a:r>
            </a:p>
          </p:txBody>
        </p:sp>
        <p:sp>
          <p:nvSpPr>
            <p:cNvPr id="701" name="y"/>
            <p:cNvSpPr txBox="1"/>
            <p:nvPr/>
          </p:nvSpPr>
          <p:spPr>
            <a:xfrm>
              <a:off x="163589" y="0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y</a:t>
              </a:r>
            </a:p>
          </p:txBody>
        </p:sp>
        <p:sp>
          <p:nvSpPr>
            <p:cNvPr id="702" name="z"/>
            <p:cNvSpPr txBox="1"/>
            <p:nvPr/>
          </p:nvSpPr>
          <p:spPr>
            <a:xfrm>
              <a:off x="1969641" y="2471309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z</a:t>
              </a:r>
            </a:p>
          </p:txBody>
        </p:sp>
        <p:sp>
          <p:nvSpPr>
            <p:cNvPr id="703" name="Oval"/>
            <p:cNvSpPr/>
            <p:nvPr/>
          </p:nvSpPr>
          <p:spPr>
            <a:xfrm>
              <a:off x="-1" y="1249129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4" name="Line"/>
            <p:cNvSpPr/>
            <p:nvPr/>
          </p:nvSpPr>
          <p:spPr>
            <a:xfrm flipV="1">
              <a:off x="9406" y="1457255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5" name="Line"/>
            <p:cNvSpPr/>
            <p:nvPr/>
          </p:nvSpPr>
          <p:spPr>
            <a:xfrm flipV="1">
              <a:off x="943349" y="1477077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07" name="Line"/>
          <p:cNvSpPr/>
          <p:nvPr/>
        </p:nvSpPr>
        <p:spPr>
          <a:xfrm flipH="1">
            <a:off x="3726515" y="1440167"/>
            <a:ext cx="1093627" cy="1557363"/>
          </a:xfrm>
          <a:prstGeom prst="line">
            <a:avLst/>
          </a:prstGeom>
          <a:ln w="25400">
            <a:solidFill>
              <a:schemeClr val="accent2">
                <a:lumOff val="2245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8" name="Line"/>
          <p:cNvSpPr/>
          <p:nvPr/>
        </p:nvSpPr>
        <p:spPr>
          <a:xfrm>
            <a:off x="9326117" y="1542994"/>
            <a:ext cx="1" cy="1733267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9" name="Generally speaking, the component author can choose…"/>
          <p:cNvSpPr txBox="1"/>
          <p:nvPr/>
        </p:nvSpPr>
        <p:spPr>
          <a:xfrm>
            <a:off x="3654647" y="5494111"/>
            <a:ext cx="8746716" cy="90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Generally speaking, the component author can choose </a:t>
            </a:r>
          </a:p>
          <a:p>
            <a:pPr>
              <a:spcBef>
                <a:spcPts val="400"/>
              </a:spcBef>
              <a:defRPr b="1" sz="1800"/>
            </a:pPr>
            <a:r>
              <a:t>the meaningful coordinate system for the given problem!</a:t>
            </a:r>
          </a:p>
          <a:p>
            <a:pPr>
              <a:spcBef>
                <a:spcPts val="400"/>
              </a:spcBef>
              <a:defRPr sz="1800"/>
            </a:pPr>
            <a:r>
              <a:t>- The McStas system takes care of the transformation between them….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omponent geometries are typically simple objects… But some have polygon-description of the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880"/>
            </a:lvl1pPr>
          </a:lstStyle>
          <a:p>
            <a:pPr/>
            <a:r>
              <a:t>Component geometries are typically simple objects… But some have polygon-description of the surface</a:t>
            </a:r>
          </a:p>
        </p:txBody>
      </p:sp>
      <p:sp>
        <p:nvSpPr>
          <p:cNvPr id="7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3" name="Rectangle"/>
          <p:cNvSpPr/>
          <p:nvPr/>
        </p:nvSpPr>
        <p:spPr>
          <a:xfrm>
            <a:off x="2145121" y="2349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14" name="Oval"/>
          <p:cNvSpPr/>
          <p:nvPr/>
        </p:nvSpPr>
        <p:spPr>
          <a:xfrm>
            <a:off x="4789195" y="234919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15" name="Rectangle"/>
          <p:cNvSpPr/>
          <p:nvPr/>
        </p:nvSpPr>
        <p:spPr>
          <a:xfrm>
            <a:off x="2145121" y="4635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16" name="Line"/>
          <p:cNvSpPr/>
          <p:nvPr/>
        </p:nvSpPr>
        <p:spPr>
          <a:xfrm flipV="1">
            <a:off x="2139206" y="4394947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7" name="Line"/>
          <p:cNvSpPr/>
          <p:nvPr/>
        </p:nvSpPr>
        <p:spPr>
          <a:xfrm flipV="1">
            <a:off x="4290928" y="5328471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8" name="Line"/>
          <p:cNvSpPr/>
          <p:nvPr/>
        </p:nvSpPr>
        <p:spPr>
          <a:xfrm flipV="1">
            <a:off x="4290928" y="4394947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9" name="Line"/>
          <p:cNvSpPr/>
          <p:nvPr/>
        </p:nvSpPr>
        <p:spPr>
          <a:xfrm flipV="1">
            <a:off x="4523013" y="4417614"/>
            <a:ext cx="1" cy="916976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0" name="Line"/>
          <p:cNvSpPr/>
          <p:nvPr/>
        </p:nvSpPr>
        <p:spPr>
          <a:xfrm flipH="1">
            <a:off x="2365025" y="439934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1" name="Oval"/>
          <p:cNvSpPr/>
          <p:nvPr/>
        </p:nvSpPr>
        <p:spPr>
          <a:xfrm>
            <a:off x="4789195" y="4402443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31" name="Connection Line"/>
          <p:cNvSpPr/>
          <p:nvPr/>
        </p:nvSpPr>
        <p:spPr>
          <a:xfrm>
            <a:off x="4785934" y="4927600"/>
            <a:ext cx="992566" cy="14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723" name="2D"/>
          <p:cNvSpPr txBox="1"/>
          <p:nvPr/>
        </p:nvSpPr>
        <p:spPr>
          <a:xfrm>
            <a:off x="2433645" y="194063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2D</a:t>
            </a:r>
          </a:p>
        </p:txBody>
      </p:sp>
      <p:sp>
        <p:nvSpPr>
          <p:cNvPr id="724" name="3D"/>
          <p:cNvSpPr txBox="1"/>
          <p:nvPr/>
        </p:nvSpPr>
        <p:spPr>
          <a:xfrm>
            <a:off x="2433645" y="405282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3D</a:t>
            </a:r>
          </a:p>
        </p:txBody>
      </p:sp>
      <p:sp>
        <p:nvSpPr>
          <p:cNvPr id="725" name="Oval"/>
          <p:cNvSpPr/>
          <p:nvPr/>
        </p:nvSpPr>
        <p:spPr>
          <a:xfrm>
            <a:off x="6195530" y="5363966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26" name="Oval"/>
          <p:cNvSpPr/>
          <p:nvPr/>
        </p:nvSpPr>
        <p:spPr>
          <a:xfrm>
            <a:off x="6195530" y="3946371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27" name="Line"/>
          <p:cNvSpPr/>
          <p:nvPr/>
        </p:nvSpPr>
        <p:spPr>
          <a:xfrm flipV="1">
            <a:off x="6192770" y="4130130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8" name="Line"/>
          <p:cNvSpPr/>
          <p:nvPr/>
        </p:nvSpPr>
        <p:spPr>
          <a:xfrm flipV="1">
            <a:off x="7205042" y="4134932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9" name="Rectangle"/>
          <p:cNvSpPr/>
          <p:nvPr/>
        </p:nvSpPr>
        <p:spPr>
          <a:xfrm>
            <a:off x="6208831" y="5043899"/>
            <a:ext cx="977953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7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99" y="1940638"/>
            <a:ext cx="3277769" cy="337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36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8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9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10" name="Classical Newtonian mechanics, i.e.                                                 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Classical Newtonian mechanics, i.e.                                                     and </a:t>
            </a:r>
          </a:p>
          <a:p>
            <a:pPr/>
          </a:p>
          <a:p>
            <a:pPr/>
            <a:r>
              <a:t>(independent, particles though…)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726" y="4774540"/>
            <a:ext cx="3132663" cy="1762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5216" y="4656060"/>
            <a:ext cx="1855660" cy="183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46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8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Common to all components:…"/>
          <p:cNvSpPr txBox="1"/>
          <p:nvPr/>
        </p:nvSpPr>
        <p:spPr>
          <a:xfrm>
            <a:off x="4158963" y="3810824"/>
            <a:ext cx="7189441" cy="159027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/>
            </a:pPr>
            <a:r>
              <a:t>Common to all components:</a:t>
            </a:r>
          </a:p>
          <a:p>
            <a:pPr>
              <a:defRPr sz="3000"/>
            </a:pPr>
            <a:r>
              <a:t>They set, manipulate/interact with</a:t>
            </a:r>
          </a:p>
          <a:p>
            <a:pPr>
              <a:defRPr sz="3000"/>
            </a:pPr>
            <a:r>
              <a:t>or measure the </a:t>
            </a:r>
            <a:r>
              <a:rPr b="1"/>
              <a:t>state of the neutron </a:t>
            </a:r>
            <a:r>
              <a:t>(ray)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To first order emit uniformly into       steradian"/>
          <p:cNvSpPr txBox="1"/>
          <p:nvPr>
            <p:ph type="body" idx="1"/>
          </p:nvPr>
        </p:nvSpPr>
        <p:spPr>
          <a:xfrm>
            <a:off x="4800631" y="15982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To first order emit uniformly into       steradian</a:t>
            </a:r>
          </a:p>
        </p:txBody>
      </p:sp>
      <p:sp>
        <p:nvSpPr>
          <p:cNvPr id="755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68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57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8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59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60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1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2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3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4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5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6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7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69" name="4_pi.pdf" descr="4_p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8514" y="1625417"/>
            <a:ext cx="298834" cy="20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enerally we are intersted in the input to a single instrument, characterised by a certain solid angle    , often corresponding to a rectangle       x       at a distance         from the source"/>
          <p:cNvSpPr txBox="1"/>
          <p:nvPr>
            <p:ph type="body" idx="1"/>
          </p:nvPr>
        </p:nvSpPr>
        <p:spPr>
          <a:xfrm>
            <a:off x="2177807" y="3580138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Generally we are intersted in the input to a single instrument, characterised by a certain solid angle    , often corresponding to a rectangle       x       at a distance         from the source</a:t>
            </a:r>
          </a:p>
        </p:txBody>
      </p:sp>
      <p:sp>
        <p:nvSpPr>
          <p:cNvPr id="772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85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74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5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76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77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8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9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0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1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2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3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4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90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786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7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8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9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91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792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891" y="5459156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0863" y="14359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4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398" y="810252"/>
            <a:ext cx="235445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dist.pdf" descr="di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88059">
            <a:off x="6626643" y="2446270"/>
            <a:ext cx="414703" cy="18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4839" y="5538029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5896" y="5492243"/>
            <a:ext cx="235446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dist.pdf" descr="di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5477" y="5478708"/>
            <a:ext cx="419612" cy="1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latex-image.pdf" descr="latex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423">
            <a:off x="6602362" y="-1830899"/>
            <a:ext cx="394651" cy="80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E.g. the beamport?"/>
          <p:cNvSpPr txBox="1"/>
          <p:nvPr/>
        </p:nvSpPr>
        <p:spPr>
          <a:xfrm>
            <a:off x="10277137" y="1620358"/>
            <a:ext cx="174099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E.g. the beamport?</a:t>
            </a:r>
          </a:p>
        </p:txBody>
      </p:sp>
      <p:pic>
        <p:nvPicPr>
          <p:cNvPr id="801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919" y="574542"/>
            <a:ext cx="181748" cy="204465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Line"/>
          <p:cNvSpPr/>
          <p:nvPr/>
        </p:nvSpPr>
        <p:spPr>
          <a:xfrm>
            <a:off x="11005376" y="676737"/>
            <a:ext cx="50914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05" name="The emmission intensity into our chosen solid angle     can be a function of wavelength, time (pulsed sources) and possibly point of origin on the source surface…"/>
          <p:cNvSpPr txBox="1"/>
          <p:nvPr>
            <p:ph type="body" idx="1"/>
          </p:nvPr>
        </p:nvSpPr>
        <p:spPr>
          <a:xfrm>
            <a:off x="1774725" y="1456421"/>
            <a:ext cx="9312376" cy="5027201"/>
          </a:xfrm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The emmission intensity into our chosen solid angle     can be a function of wavelength, time (pulsed sources) and possibly point of origin on the source surface</a:t>
            </a:r>
            <a:br/>
            <a:br/>
            <a:br/>
            <a:br/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The emission of particles into the solid angle     is in fact an </a:t>
            </a:r>
            <a:br/>
            <a:r>
              <a:t>integration and leads to a simulated “intensity” of               . 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In McStas, that integrated intensity is partitioned over a given set of particle </a:t>
            </a:r>
            <a:r>
              <a:rPr i="1"/>
              <a:t>rays</a:t>
            </a:r>
            <a:r>
              <a:t> referred to as </a:t>
            </a:r>
            <a:r>
              <a:rPr b="1"/>
              <a:t>ncount</a:t>
            </a:r>
            <a:r>
              <a:t>, -</a:t>
            </a:r>
            <a:r>
              <a:rPr b="1"/>
              <a:t>n</a:t>
            </a:r>
            <a:r>
              <a:t> or </a:t>
            </a:r>
            <a:r>
              <a:rPr b="1"/>
              <a:t>--ncount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The default </a:t>
            </a:r>
            <a:r>
              <a:rPr b="1"/>
              <a:t>ncount</a:t>
            </a:r>
            <a:r>
              <a:t> is 1e6 rays</a:t>
            </a:r>
          </a:p>
        </p:txBody>
      </p:sp>
      <p:sp>
        <p:nvSpPr>
          <p:cNvPr id="8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8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07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8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09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10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1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2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3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4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5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6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7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19" name="I(_lambda)_&amp;&amp;_n∕.pdf" descr="I(_lambda)_&amp;&amp;_n∕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6260" y="2439447"/>
            <a:ext cx="5058481" cy="1247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4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20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1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2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3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25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26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0779" y="2746996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9265" y="1456421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8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0376" y="4987707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I_Omega_n∕s.pdf" descr="I_Omega_n∕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0617" y="5252451"/>
            <a:ext cx="779080" cy="236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32" name="Our neutron rays are emitted randomly, sampling     and all variables of the  source “spectrum”, i.e. wavelength, time and area…"/>
          <p:cNvSpPr txBox="1"/>
          <p:nvPr>
            <p:ph type="body" idx="1"/>
          </p:nvPr>
        </p:nvSpPr>
        <p:spPr>
          <a:xfrm>
            <a:off x="3994920" y="306345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Our neutron rays are emitted randomly, sampling     and all variables of the </a:t>
            </a:r>
            <a:br/>
            <a:r>
              <a:t>source “spectrum”, i.e. wavelength, time and area</a:t>
            </a:r>
          </a:p>
          <a:p>
            <a:pPr/>
          </a:p>
          <a:p>
            <a:pPr/>
          </a:p>
          <a:p>
            <a:pPr/>
            <a:r>
              <a:t>assigning neutron weights       such that</a:t>
            </a:r>
          </a:p>
        </p:txBody>
      </p:sp>
      <p:sp>
        <p:nvSpPr>
          <p:cNvPr id="8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45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34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5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36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37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8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9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0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1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2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3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4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50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46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7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8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9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51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52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1579" y="3102897"/>
            <a:ext cx="181747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p.pdf" descr="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659" y="4381634"/>
            <a:ext cx="181748" cy="21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sum_j=1^textrm_n.pdf" descr="sum_j=1^textrm_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8613" y="4870991"/>
            <a:ext cx="3824500" cy="930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5" name="I_Omega_(_lambda.pdf" descr="I_Omega_(_lambd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2316" y="3763814"/>
            <a:ext cx="2597093" cy="412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Neutron rays in McStas - 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rays in McStas - what are they?</a:t>
            </a:r>
          </a:p>
        </p:txBody>
      </p:sp>
      <p:sp>
        <p:nvSpPr>
          <p:cNvPr id="858" name="The starting point on the surface, i.e.     (in the code variables x,y,z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The </a:t>
            </a:r>
            <a:r>
              <a:rPr b="1"/>
              <a:t>starting point</a:t>
            </a:r>
            <a:r>
              <a:t> on the surface, i.e.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direction</a:t>
            </a:r>
            <a:r>
              <a:t> into     and our    /   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starting time</a:t>
            </a:r>
            <a:r>
              <a:t>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)</a:t>
            </a:r>
          </a:p>
          <a:p>
            <a:pPr/>
          </a:p>
          <a:p>
            <a:pPr/>
            <a:r>
              <a:t>The initial </a:t>
            </a:r>
            <a:r>
              <a:rPr b="1"/>
              <a:t>intensity</a:t>
            </a:r>
            <a:r>
              <a:t> / weight of the neutron ray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t>)</a:t>
            </a:r>
          </a:p>
          <a:p>
            <a:pPr/>
          </a:p>
          <a:p>
            <a:pPr/>
            <a:r>
              <a:t>If needed the initial </a:t>
            </a:r>
            <a:r>
              <a:rPr b="1"/>
              <a:t>polarisation</a:t>
            </a:r>
            <a:r>
              <a:t> (in the code the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  <a:r>
              <a:t>)</a:t>
            </a:r>
          </a:p>
        </p:txBody>
      </p:sp>
      <p:sp>
        <p:nvSpPr>
          <p:cNvPr id="8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60" name="vec_r.pdf" descr="vec_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614" y="2346848"/>
            <a:ext cx="181747" cy="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4442" y="303678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2" name="lambda.pdf" descr="lambd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901" y="3045494"/>
            <a:ext cx="136681" cy="18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E_kin.pdf" descr="E_ki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4905" y="3070894"/>
            <a:ext cx="416308" cy="18703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Neutron ray in McStas:…"/>
          <p:cNvSpPr txBox="1"/>
          <p:nvPr/>
        </p:nvSpPr>
        <p:spPr>
          <a:xfrm>
            <a:off x="9677341" y="1044254"/>
            <a:ext cx="2313882" cy="210939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</a:t>
            </a:r>
            <a:r>
              <a:rPr b="1"/>
              <a:t>ray</a:t>
            </a:r>
            <a:r>
              <a:t> in McStas:</a:t>
            </a:r>
          </a:p>
          <a:p>
            <a:pPr/>
            <a:r>
              <a:t>Location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</a:p>
          <a:p>
            <a:pPr/>
            <a:r>
              <a:t>Velocity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</a:p>
          <a:p>
            <a:pPr/>
            <a:r>
              <a:t>Time     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</a:p>
          <a:p>
            <a:pPr/>
            <a:r>
              <a:t>Polarisation.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</a:p>
          <a:p>
            <a:pPr/>
            <a:r>
              <a:t>Intensity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</a:p>
        </p:txBody>
      </p:sp>
      <p:sp>
        <p:nvSpPr>
          <p:cNvPr id="865" name="Defining the neutron starting conditions imply setting:"/>
          <p:cNvSpPr txBox="1"/>
          <p:nvPr/>
        </p:nvSpPr>
        <p:spPr>
          <a:xfrm>
            <a:off x="1571117" y="1662832"/>
            <a:ext cx="5573090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98000" indent="-198000">
              <a:spcBef>
                <a:spcPts val="400"/>
              </a:spcBef>
              <a:buSzPct val="100000"/>
              <a:buChar char="•"/>
              <a:defRPr sz="1800"/>
            </a:lvl1pPr>
          </a:lstStyle>
          <a:p>
            <a:pPr/>
            <a:r>
              <a:t>Defining the neutron starting conditions imply setting: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68" name="1 starting situ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starting situation</a:t>
            </a:r>
          </a:p>
        </p:txBody>
      </p:sp>
      <p:sp>
        <p:nvSpPr>
          <p:cNvPr id="8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0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70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79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75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71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76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7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8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81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2" name="Neutron ray"/>
          <p:cNvSpPr txBox="1"/>
          <p:nvPr/>
        </p:nvSpPr>
        <p:spPr>
          <a:xfrm>
            <a:off x="2083713" y="3184823"/>
            <a:ext cx="107434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ray</a:t>
            </a:r>
          </a:p>
        </p:txBody>
      </p:sp>
      <p:sp>
        <p:nvSpPr>
          <p:cNvPr id="883" name="Mirror surface"/>
          <p:cNvSpPr txBox="1"/>
          <p:nvPr/>
        </p:nvSpPr>
        <p:spPr>
          <a:xfrm>
            <a:off x="7168051" y="2154789"/>
            <a:ext cx="12659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Mirror surface</a:t>
            </a:r>
          </a:p>
        </p:txBody>
      </p:sp>
      <p:grpSp>
        <p:nvGrpSpPr>
          <p:cNvPr id="886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84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85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89" name="2. Propagate to the mirror surfa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Propagate to the mirror surface</a:t>
            </a:r>
          </a:p>
        </p:txBody>
      </p:sp>
      <p:sp>
        <p:nvSpPr>
          <p:cNvPr id="8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1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91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00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96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92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93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94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95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97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8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9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904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02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03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sp>
        <p:nvSpPr>
          <p:cNvPr id="905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6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7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10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08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09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13" name="3. Checks (are we on surface, what is probability of reflection etc.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Checks (are we on surface, what is probability of reflection etc.)</a:t>
            </a:r>
          </a:p>
        </p:txBody>
      </p:sp>
      <p:sp>
        <p:nvSpPr>
          <p:cNvPr id="9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5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15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24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20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16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7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8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9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21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2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3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26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7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8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31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29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30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934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32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33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onnection Line"/>
          <p:cNvSpPr/>
          <p:nvPr/>
        </p:nvSpPr>
        <p:spPr>
          <a:xfrm>
            <a:off x="6327506" y="3543160"/>
            <a:ext cx="583030" cy="492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fill="norm" stroke="1" extrusionOk="0">
                <a:moveTo>
                  <a:pt x="21400" y="21600"/>
                </a:moveTo>
                <a:cubicBezTo>
                  <a:pt x="6932" y="21214"/>
                  <a:pt x="-200" y="14014"/>
                  <a:pt x="4" y="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937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38" name="4. Reflec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Reflect</a:t>
            </a:r>
          </a:p>
        </p:txBody>
      </p:sp>
      <p:sp>
        <p:nvSpPr>
          <p:cNvPr id="9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0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40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49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45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41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2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3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4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46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7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8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51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2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3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56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54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55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959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57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58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  <p:sp>
        <p:nvSpPr>
          <p:cNvPr id="960" name="Line"/>
          <p:cNvSpPr/>
          <p:nvPr/>
        </p:nvSpPr>
        <p:spPr>
          <a:xfrm flipH="1">
            <a:off x="6598446" y="3362960"/>
            <a:ext cx="816647" cy="109791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63" name="Group"/>
          <p:cNvGrpSpPr/>
          <p:nvPr/>
        </p:nvGrpSpPr>
        <p:grpSpPr>
          <a:xfrm>
            <a:off x="6125630" y="4440346"/>
            <a:ext cx="4163663" cy="591821"/>
            <a:chOff x="0" y="0"/>
            <a:chExt cx="4163662" cy="591819"/>
          </a:xfrm>
        </p:grpSpPr>
        <p:sp>
          <p:nvSpPr>
            <p:cNvPr id="961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62" name="2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964" name="Weight of final ray is adjusted according to reflectivity, see next slide"/>
          <p:cNvSpPr txBox="1"/>
          <p:nvPr/>
        </p:nvSpPr>
        <p:spPr>
          <a:xfrm>
            <a:off x="2594112" y="5608369"/>
            <a:ext cx="8746996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/>
            <a:r>
              <a:t>Weight of final ray is adjusted according to reflectivity,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7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21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arametrisation of reflectivity on mirrors et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Parametrisation of reflectivity on mirrors etc.</a:t>
            </a:r>
          </a:p>
        </p:txBody>
      </p:sp>
      <p:sp>
        <p:nvSpPr>
          <p:cNvPr id="9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93" name="Group"/>
          <p:cNvGrpSpPr/>
          <p:nvPr/>
        </p:nvGrpSpPr>
        <p:grpSpPr>
          <a:xfrm>
            <a:off x="2374660" y="1431935"/>
            <a:ext cx="8135742" cy="4858506"/>
            <a:chOff x="0" y="0"/>
            <a:chExt cx="8135740" cy="4858504"/>
          </a:xfrm>
        </p:grpSpPr>
        <p:grpSp>
          <p:nvGrpSpPr>
            <p:cNvPr id="990" name="Group"/>
            <p:cNvGrpSpPr/>
            <p:nvPr/>
          </p:nvGrpSpPr>
          <p:grpSpPr>
            <a:xfrm>
              <a:off x="0" y="-1"/>
              <a:ext cx="8135741" cy="4858506"/>
              <a:chOff x="0" y="0"/>
              <a:chExt cx="8135740" cy="4858504"/>
            </a:xfrm>
          </p:grpSpPr>
          <p:grpSp>
            <p:nvGrpSpPr>
              <p:cNvPr id="972" name="Group 3"/>
              <p:cNvGrpSpPr/>
              <p:nvPr/>
            </p:nvGrpSpPr>
            <p:grpSpPr>
              <a:xfrm>
                <a:off x="145850" y="0"/>
                <a:ext cx="2423756" cy="2423756"/>
                <a:chOff x="0" y="0"/>
                <a:chExt cx="2423755" cy="2423755"/>
              </a:xfrm>
            </p:grpSpPr>
            <p:pic>
              <p:nvPicPr>
                <p:cNvPr id="969" name="Picture 9" descr="Picture 9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2423757" cy="2423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70" name="Line 4"/>
                <p:cNvSpPr/>
                <p:nvPr/>
              </p:nvSpPr>
              <p:spPr>
                <a:xfrm>
                  <a:off x="1377516" y="1206014"/>
                  <a:ext cx="368" cy="4445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71" name="CustomShape 5"/>
                <p:cNvSpPr txBox="1"/>
                <p:nvPr/>
              </p:nvSpPr>
              <p:spPr>
                <a:xfrm>
                  <a:off x="1325113" y="1269777"/>
                  <a:ext cx="232488" cy="340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d</a:t>
                  </a:r>
                </a:p>
              </p:txBody>
            </p:sp>
          </p:grpSp>
          <p:pic>
            <p:nvPicPr>
              <p:cNvPr id="973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9249" y="2418991"/>
                <a:ext cx="1782821" cy="9524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4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761995"/>
                <a:ext cx="1245592" cy="536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5" name="Picture 15" descr="Picture 1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58116" y="146583"/>
                <a:ext cx="4177625" cy="7325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988" name="Group 6"/>
              <p:cNvGrpSpPr/>
              <p:nvPr/>
            </p:nvGrpSpPr>
            <p:grpSpPr>
              <a:xfrm>
                <a:off x="3811532" y="1099374"/>
                <a:ext cx="3957751" cy="3518001"/>
                <a:chOff x="0" y="0"/>
                <a:chExt cx="3957749" cy="3517999"/>
              </a:xfrm>
            </p:grpSpPr>
            <p:pic>
              <p:nvPicPr>
                <p:cNvPr id="976" name="Picture 19" descr="Picture 19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55701" y="0"/>
                  <a:ext cx="3902049" cy="3518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77" name="CustomShape 7"/>
                <p:cNvSpPr txBox="1"/>
                <p:nvPr/>
              </p:nvSpPr>
              <p:spPr>
                <a:xfrm>
                  <a:off x="184328" y="516706"/>
                  <a:ext cx="270325" cy="3405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R</a:t>
                  </a:r>
                </a:p>
              </p:txBody>
            </p:sp>
            <p:pic>
              <p:nvPicPr>
                <p:cNvPr id="978" name="Picture 21" descr="Picture 21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-1" y="486290"/>
                  <a:ext cx="393578" cy="3525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79" name="Picture 22" descr="Picture 22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662621" y="323582"/>
                  <a:ext cx="462471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80" name="Picture 24" descr="Picture 24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03686" y="1361392"/>
                  <a:ext cx="994569" cy="8765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81" name="CustomShape 8"/>
                <p:cNvSpPr/>
                <p:nvPr/>
              </p:nvSpPr>
              <p:spPr>
                <a:xfrm>
                  <a:off x="949493" y="116240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82" name="CustomShape 9"/>
                <p:cNvSpPr/>
                <p:nvPr/>
              </p:nvSpPr>
              <p:spPr>
                <a:xfrm>
                  <a:off x="1396205" y="83955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83" name="CustomShape 10"/>
                <p:cNvSpPr/>
                <p:nvPr/>
              </p:nvSpPr>
              <p:spPr>
                <a:xfrm>
                  <a:off x="1842918" y="116240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84" name="CustomShape 11"/>
                <p:cNvSpPr/>
                <p:nvPr/>
              </p:nvSpPr>
              <p:spPr>
                <a:xfrm>
                  <a:off x="2401401" y="83955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85" name="CustomShape 12"/>
                <p:cNvSpPr/>
                <p:nvPr/>
              </p:nvSpPr>
              <p:spPr>
                <a:xfrm>
                  <a:off x="446712" y="3099137"/>
                  <a:ext cx="2848115" cy="3869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86" name="CustomShape 13"/>
                <p:cNvSpPr/>
                <p:nvPr/>
              </p:nvSpPr>
              <p:spPr>
                <a:xfrm>
                  <a:off x="111769" y="904052"/>
                  <a:ext cx="278876" cy="167838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pic>
              <p:nvPicPr>
                <p:cNvPr id="987" name="Picture 23" descr="Picture 23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345699" y="3034640"/>
                  <a:ext cx="304894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989" name="Picture 31" descr="Picture 31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46583" y="3811532"/>
                <a:ext cx="2507675" cy="1046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91" name="Picture 33" descr="Picture 3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96357" y="4031407"/>
              <a:ext cx="33567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92" name="Picture 2" descr="Picture 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204073" y="4324574"/>
              <a:ext cx="51670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94" name="(i.e. Q is calculated for given neutron, reflectivity encoded in changed p value)"/>
          <p:cNvSpPr/>
          <p:nvPr/>
        </p:nvSpPr>
        <p:spPr>
          <a:xfrm>
            <a:off x="10294107" y="3115049"/>
            <a:ext cx="1852642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(i.e. Q is calculated for given neutron, reflectivity encoded in </a:t>
            </a:r>
            <a:r>
              <a:rPr b="1"/>
              <a:t>changed </a:t>
            </a:r>
            <a:r>
              <a:rPr b="1" i="1"/>
              <a:t>p</a:t>
            </a:r>
            <a:r>
              <a:rPr b="1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Neutron (ray)-matter interaction in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in General</a:t>
            </a:r>
          </a:p>
        </p:txBody>
      </p:sp>
      <p:sp>
        <p:nvSpPr>
          <p:cNvPr id="9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20" name="Group"/>
          <p:cNvGrpSpPr/>
          <p:nvPr/>
        </p:nvGrpSpPr>
        <p:grpSpPr>
          <a:xfrm>
            <a:off x="1560087" y="775820"/>
            <a:ext cx="9704521" cy="5686339"/>
            <a:chOff x="0" y="0"/>
            <a:chExt cx="9704520" cy="5686338"/>
          </a:xfrm>
        </p:grpSpPr>
        <p:grpSp>
          <p:nvGrpSpPr>
            <p:cNvPr id="1018" name="Group 2"/>
            <p:cNvGrpSpPr/>
            <p:nvPr/>
          </p:nvGrpSpPr>
          <p:grpSpPr>
            <a:xfrm>
              <a:off x="347437" y="0"/>
              <a:ext cx="8366380" cy="3885109"/>
              <a:chOff x="0" y="0"/>
              <a:chExt cx="8366378" cy="3885108"/>
            </a:xfrm>
          </p:grpSpPr>
          <p:sp>
            <p:nvSpPr>
              <p:cNvPr id="998" name="CustomShape 3"/>
              <p:cNvSpPr/>
              <p:nvPr/>
            </p:nvSpPr>
            <p:spPr>
              <a:xfrm>
                <a:off x="3474965" y="1303336"/>
                <a:ext cx="1058211" cy="2581773"/>
              </a:xfrm>
              <a:prstGeom prst="rect">
                <a:avLst/>
              </a:prstGeom>
              <a:solidFill>
                <a:srgbClr val="76D6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9" name="Line 4"/>
              <p:cNvSpPr/>
              <p:nvPr/>
            </p:nvSpPr>
            <p:spPr>
              <a:xfrm flipH="1" flipV="1">
                <a:off x="3300" y="1988608"/>
                <a:ext cx="8360980" cy="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0" name="Line 5"/>
              <p:cNvSpPr/>
              <p:nvPr/>
            </p:nvSpPr>
            <p:spPr>
              <a:xfrm flipH="1" flipV="1">
                <a:off x="3300" y="1832592"/>
                <a:ext cx="3878209" cy="15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1" name="Line 6"/>
              <p:cNvSpPr/>
              <p:nvPr/>
            </p:nvSpPr>
            <p:spPr>
              <a:xfrm flipH="1" flipV="1">
                <a:off x="3301" y="1674776"/>
                <a:ext cx="4363359" cy="2100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2" name="Line 7"/>
              <p:cNvSpPr/>
              <p:nvPr/>
            </p:nvSpPr>
            <p:spPr>
              <a:xfrm flipH="1">
                <a:off x="0" y="3477365"/>
                <a:ext cx="4149136" cy="720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3" name="Line 8"/>
              <p:cNvSpPr/>
              <p:nvPr/>
            </p:nvSpPr>
            <p:spPr>
              <a:xfrm flipH="1" flipV="1">
                <a:off x="3301" y="3092425"/>
                <a:ext cx="3699689" cy="90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4" name="Line 9"/>
              <p:cNvSpPr/>
              <p:nvPr/>
            </p:nvSpPr>
            <p:spPr>
              <a:xfrm flipH="1">
                <a:off x="3301" y="3704189"/>
                <a:ext cx="4239145" cy="27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5" name="Line 10"/>
              <p:cNvSpPr/>
              <p:nvPr/>
            </p:nvSpPr>
            <p:spPr>
              <a:xfrm flipH="1">
                <a:off x="4237045" y="1159921"/>
                <a:ext cx="3550574" cy="229194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6" name="Line 11"/>
              <p:cNvSpPr/>
              <p:nvPr/>
            </p:nvSpPr>
            <p:spPr>
              <a:xfrm>
                <a:off x="338735" y="-1"/>
                <a:ext cx="4014423" cy="1630973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7" name="Line 12"/>
              <p:cNvSpPr/>
              <p:nvPr/>
            </p:nvSpPr>
            <p:spPr>
              <a:xfrm flipH="1">
                <a:off x="3301" y="2160827"/>
                <a:ext cx="8360978" cy="17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8" name="Line 13"/>
              <p:cNvSpPr/>
              <p:nvPr/>
            </p:nvSpPr>
            <p:spPr>
              <a:xfrm flipH="1">
                <a:off x="3300" y="2330045"/>
                <a:ext cx="8360980" cy="171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9" name="Line 14"/>
              <p:cNvSpPr/>
              <p:nvPr/>
            </p:nvSpPr>
            <p:spPr>
              <a:xfrm flipH="1">
                <a:off x="3300" y="2551468"/>
                <a:ext cx="8363080" cy="114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0" name="CustomShape 15"/>
              <p:cNvSpPr/>
              <p:nvPr/>
            </p:nvSpPr>
            <p:spPr>
              <a:xfrm>
                <a:off x="3866806" y="1768985"/>
                <a:ext cx="105612" cy="11611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1" name="CustomShape 16"/>
              <p:cNvSpPr/>
              <p:nvPr/>
            </p:nvSpPr>
            <p:spPr>
              <a:xfrm>
                <a:off x="3697588" y="304952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2" name="CustomShape 17"/>
              <p:cNvSpPr/>
              <p:nvPr/>
            </p:nvSpPr>
            <p:spPr>
              <a:xfrm>
                <a:off x="4142535" y="3420359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3" name="CustomShape 18"/>
              <p:cNvSpPr/>
              <p:nvPr/>
            </p:nvSpPr>
            <p:spPr>
              <a:xfrm>
                <a:off x="4227143" y="3642683"/>
                <a:ext cx="105613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4" name="CustomShape 19"/>
              <p:cNvSpPr/>
              <p:nvPr/>
            </p:nvSpPr>
            <p:spPr>
              <a:xfrm>
                <a:off x="4311453" y="162107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5" name="Line 20"/>
              <p:cNvSpPr/>
              <p:nvPr/>
            </p:nvSpPr>
            <p:spPr>
              <a:xfrm flipH="1">
                <a:off x="3300" y="3261342"/>
                <a:ext cx="8363080" cy="11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6" name="Line 21"/>
              <p:cNvSpPr/>
              <p:nvPr/>
            </p:nvSpPr>
            <p:spPr>
              <a:xfrm flipH="1">
                <a:off x="3301" y="2911806"/>
                <a:ext cx="8360978" cy="1140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17" name="Line 22"/>
              <p:cNvSpPr/>
              <p:nvPr/>
            </p:nvSpPr>
            <p:spPr>
              <a:xfrm flipH="1">
                <a:off x="3300" y="1493856"/>
                <a:ext cx="8363080" cy="114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</p:grpSp>
        <p:sp>
          <p:nvSpPr>
            <p:cNvPr id="1019" name="CustomShape 23"/>
            <p:cNvSpPr txBox="1"/>
            <p:nvPr/>
          </p:nvSpPr>
          <p:spPr>
            <a:xfrm>
              <a:off x="0" y="4911976"/>
              <a:ext cx="9704521" cy="774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absorbed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77BB41"/>
                  </a:solidFill>
                </a:rPr>
                <a:t>transmitted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102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102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1026" name="CustomShape 1"/>
          <p:cNvSpPr txBox="1"/>
          <p:nvPr/>
        </p:nvSpPr>
        <p:spPr>
          <a:xfrm>
            <a:off x="2129945" y="1281307"/>
            <a:ext cx="8192246" cy="65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00"/>
                </a:solidFill>
              </a:rPr>
              <a:t>For a </a:t>
            </a:r>
            <a:r>
              <a:rPr b="1">
                <a:solidFill>
                  <a:srgbClr val="000000"/>
                </a:solidFill>
              </a:rPr>
              <a:t>non-thin</a:t>
            </a:r>
            <a:r>
              <a:rPr>
                <a:solidFill>
                  <a:srgbClr val="000000"/>
                </a:solidFill>
              </a:rPr>
              <a:t> sample the probabilities for</a:t>
            </a:r>
            <a:r>
              <a:t>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</a:t>
            </a:r>
            <a:r>
              <a:rPr>
                <a:solidFill>
                  <a:srgbClr val="000000"/>
                </a:solidFill>
              </a:rPr>
              <a:t>or</a:t>
            </a:r>
            <a:r>
              <a:t>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rPr>
                <a:solidFill>
                  <a:srgbClr val="000000"/>
                </a:solidFill>
              </a:rPr>
              <a:t>are given by</a:t>
            </a:r>
          </a:p>
        </p:txBody>
      </p:sp>
      <p:sp>
        <p:nvSpPr>
          <p:cNvPr id="1027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1028" name="Line 3"/>
          <p:cNvSpPr/>
          <p:nvPr/>
        </p:nvSpPr>
        <p:spPr>
          <a:xfrm>
            <a:off x="6571541" y="5200009"/>
            <a:ext cx="836302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pic>
        <p:nvPicPr>
          <p:cNvPr id="1029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CustomShape 4"/>
          <p:cNvSpPr txBox="1"/>
          <p:nvPr/>
        </p:nvSpPr>
        <p:spPr>
          <a:xfrm>
            <a:off x="7632403" y="5570634"/>
            <a:ext cx="3252063" cy="55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1031" name="Line 5"/>
          <p:cNvSpPr/>
          <p:nvPr/>
        </p:nvSpPr>
        <p:spPr>
          <a:xfrm flipH="1">
            <a:off x="5849339" y="5293778"/>
            <a:ext cx="401252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32" name="CustomShape 6"/>
          <p:cNvSpPr txBox="1"/>
          <p:nvPr/>
        </p:nvSpPr>
        <p:spPr>
          <a:xfrm>
            <a:off x="5015350" y="6062006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1033" name="CustomShape 7"/>
          <p:cNvSpPr txBox="1"/>
          <p:nvPr/>
        </p:nvSpPr>
        <p:spPr>
          <a:xfrm>
            <a:off x="2280597" y="5582813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1034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35" name="TextShape 9"/>
          <p:cNvSpPr txBox="1"/>
          <p:nvPr/>
        </p:nvSpPr>
        <p:spPr>
          <a:xfrm>
            <a:off x="2247429" y="558000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>
                <a:solidFill>
                  <a:srgbClr val="FFFFFF"/>
                </a:solidFill>
              </a:defRPr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8" name="TextShape 1"/>
          <p:cNvSpPr txBox="1"/>
          <p:nvPr/>
        </p:nvSpPr>
        <p:spPr>
          <a:xfrm>
            <a:off x="2484801" y="180163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Samples/Matter interaction in General in McStas</a:t>
            </a:r>
          </a:p>
        </p:txBody>
      </p:sp>
      <p:grpSp>
        <p:nvGrpSpPr>
          <p:cNvPr id="1041" name="Group"/>
          <p:cNvGrpSpPr/>
          <p:nvPr/>
        </p:nvGrpSpPr>
        <p:grpSpPr>
          <a:xfrm>
            <a:off x="1852822" y="729262"/>
            <a:ext cx="9936840" cy="5133076"/>
            <a:chOff x="0" y="0"/>
            <a:chExt cx="9936839" cy="5133075"/>
          </a:xfrm>
        </p:grpSpPr>
        <p:sp>
          <p:nvSpPr>
            <p:cNvPr id="1039" name="CustomShape 2"/>
            <p:cNvSpPr txBox="1"/>
            <p:nvPr/>
          </p:nvSpPr>
          <p:spPr>
            <a:xfrm>
              <a:off x="0" y="4340176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1040" name="image39.png" descr="image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792" y="0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The weight multiplier of the  j’th component,      , is calculated by the probability rule where Pb is the physical probability for the event ”b“, and           is the probability that the Monte Carlo  simulation selects this event.…"/>
          <p:cNvSpPr txBox="1"/>
          <p:nvPr/>
        </p:nvSpPr>
        <p:spPr>
          <a:xfrm>
            <a:off x="1695394" y="5311072"/>
            <a:ext cx="10317672" cy="192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1800"/>
              <a:t>The weight multiplier of the  j’th component,      , is calculated by the probability rule</a:t>
            </a:r>
            <a:br>
              <a:rPr sz="1800"/>
            </a:br>
            <a:r>
              <a:rPr sz="1800"/>
              <a:t>where Pb is the physical probability for the event ”b“, and           is the probability that the Monte Carlo </a:t>
            </a:r>
            <a:br>
              <a:rPr sz="1800"/>
            </a:br>
            <a:r>
              <a:rPr sz="1800"/>
              <a:t>simulation selects this event. </a:t>
            </a:r>
            <a:endParaRPr sz="1800"/>
          </a:p>
          <a:p>
            <a:pPr/>
            <a:r>
              <a:rPr sz="1800"/>
              <a:t>In case of “branching”, i.e. multiple outcomes, it is clear that </a:t>
            </a:r>
            <a:endParaRPr sz="1800"/>
          </a:p>
          <a:p>
            <a:pPr/>
            <a:endParaRPr sz="1800"/>
          </a:p>
          <a:p>
            <a:pPr/>
            <a:r>
              <a:t> </a:t>
            </a:r>
          </a:p>
        </p:txBody>
      </p:sp>
      <p:sp>
        <p:nvSpPr>
          <p:cNvPr id="1044" name="Transport of weight through the instrument…"/>
          <p:cNvSpPr txBox="1"/>
          <p:nvPr>
            <p:ph type="title"/>
          </p:nvPr>
        </p:nvSpPr>
        <p:spPr>
          <a:xfrm>
            <a:off x="2198042" y="-102364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Transport of weight through the instrument…</a:t>
            </a:r>
          </a:p>
        </p:txBody>
      </p:sp>
      <p:sp>
        <p:nvSpPr>
          <p:cNvPr id="10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58" name="Group"/>
          <p:cNvGrpSpPr/>
          <p:nvPr/>
        </p:nvGrpSpPr>
        <p:grpSpPr>
          <a:xfrm>
            <a:off x="2036783" y="1432902"/>
            <a:ext cx="7457643" cy="3158937"/>
            <a:chOff x="0" y="0"/>
            <a:chExt cx="7457641" cy="3158935"/>
          </a:xfrm>
        </p:grpSpPr>
        <p:sp>
          <p:nvSpPr>
            <p:cNvPr id="1046" name="Rectangle"/>
            <p:cNvSpPr/>
            <p:nvPr/>
          </p:nvSpPr>
          <p:spPr>
            <a:xfrm>
              <a:off x="0" y="132717"/>
              <a:ext cx="7457642" cy="2637206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04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3453" y="604442"/>
              <a:ext cx="6391832" cy="1847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8" name="Rectangle"/>
            <p:cNvSpPr/>
            <p:nvPr/>
          </p:nvSpPr>
          <p:spPr>
            <a:xfrm>
              <a:off x="520160" y="1193928"/>
              <a:ext cx="1111083" cy="135184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49" name="Instrument"/>
            <p:cNvSpPr/>
            <p:nvPr/>
          </p:nvSpPr>
          <p:spPr>
            <a:xfrm>
              <a:off x="221196" y="0"/>
              <a:ext cx="976669" cy="2557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Instrument</a:t>
              </a:r>
            </a:p>
          </p:txBody>
        </p:sp>
        <p:sp>
          <p:nvSpPr>
            <p:cNvPr id="1050" name="Source"/>
            <p:cNvSpPr/>
            <p:nvPr/>
          </p:nvSpPr>
          <p:spPr>
            <a:xfrm>
              <a:off x="642323" y="2420744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1051" name="Rectangle"/>
            <p:cNvSpPr/>
            <p:nvPr/>
          </p:nvSpPr>
          <p:spPr>
            <a:xfrm>
              <a:off x="3413834" y="1426495"/>
              <a:ext cx="1224341" cy="88670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52" name="Sample"/>
            <p:cNvSpPr/>
            <p:nvPr/>
          </p:nvSpPr>
          <p:spPr>
            <a:xfrm>
              <a:off x="3540852" y="2234939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Sample</a:t>
              </a:r>
            </a:p>
          </p:txBody>
        </p:sp>
        <p:sp>
          <p:nvSpPr>
            <p:cNvPr id="1053" name="Rectangle"/>
            <p:cNvSpPr/>
            <p:nvPr/>
          </p:nvSpPr>
          <p:spPr>
            <a:xfrm>
              <a:off x="4843618" y="1308367"/>
              <a:ext cx="866757" cy="125157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54" name="Monitor"/>
            <p:cNvSpPr/>
            <p:nvPr/>
          </p:nvSpPr>
          <p:spPr>
            <a:xfrm>
              <a:off x="5257339" y="2420744"/>
              <a:ext cx="866756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Monitor</a:t>
              </a:r>
            </a:p>
          </p:txBody>
        </p:sp>
        <p:pic>
          <p:nvPicPr>
            <p:cNvPr id="1055" name="p_0.pdf" descr="p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2287" y="2878508"/>
              <a:ext cx="368240" cy="25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6" name="p_j.pdf" descr="p_j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3417" y="2858015"/>
              <a:ext cx="345502" cy="30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7" name="p_n.pdf" descr="p_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04255" y="2851637"/>
              <a:ext cx="401227" cy="267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5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14486" b="0"/>
          <a:stretch>
            <a:fillRect/>
          </a:stretch>
        </p:blipFill>
        <p:spPr>
          <a:xfrm>
            <a:off x="1555073" y="4439249"/>
            <a:ext cx="2229447" cy="881605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In a given component, the neutron intensity is adjusted by a multiplicative factor (probability)"/>
          <p:cNvSpPr txBox="1"/>
          <p:nvPr/>
        </p:nvSpPr>
        <p:spPr>
          <a:xfrm>
            <a:off x="2039670" y="1022016"/>
            <a:ext cx="936487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 a given component, the neutron intensity is adjusted by a multiplicative factor (probability) </a:t>
            </a:r>
          </a:p>
        </p:txBody>
      </p:sp>
      <p:pic>
        <p:nvPicPr>
          <p:cNvPr id="10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5469" y="5286033"/>
            <a:ext cx="1537706" cy="3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w_j.pdf" descr="w_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81024" y="5365899"/>
            <a:ext cx="317501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3" name="f_MC,b.pdf" descr="f_MC,b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14568" y="5585418"/>
            <a:ext cx="566352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93395" y="5977840"/>
            <a:ext cx="1429642" cy="58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5" name="p_j_=_p_0_prod_k.pdf" descr="p_j_=_p_0_prod_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5921" y="4191597"/>
            <a:ext cx="1990467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9" name="Line"/>
          <p:cNvSpPr/>
          <p:nvPr/>
        </p:nvSpPr>
        <p:spPr>
          <a:xfrm flipH="1" flipV="1">
            <a:off x="2501423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0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1" name="Line"/>
          <p:cNvSpPr/>
          <p:nvPr/>
        </p:nvSpPr>
        <p:spPr>
          <a:xfrm flipH="1" flipV="1">
            <a:off x="250142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2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3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4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5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6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7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78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79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80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81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82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83" name="Starting at the source"/>
          <p:cNvSpPr txBox="1"/>
          <p:nvPr/>
        </p:nvSpPr>
        <p:spPr>
          <a:xfrm>
            <a:off x="2483572" y="5258816"/>
            <a:ext cx="242008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Starting at the source</a:t>
            </a:r>
          </a:p>
        </p:txBody>
      </p:sp>
      <p:sp>
        <p:nvSpPr>
          <p:cNvPr id="1084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85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86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0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1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2" name="Line"/>
          <p:cNvSpPr/>
          <p:nvPr/>
        </p:nvSpPr>
        <p:spPr>
          <a:xfrm flipH="1" flipV="1">
            <a:off x="474183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3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4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5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6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7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8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99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00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01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02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03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04" name="Moving to first comp in the list"/>
          <p:cNvSpPr txBox="1"/>
          <p:nvPr/>
        </p:nvSpPr>
        <p:spPr>
          <a:xfrm>
            <a:off x="2483572" y="5258816"/>
            <a:ext cx="335290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Moving to first comp in the list</a:t>
            </a:r>
          </a:p>
        </p:txBody>
      </p:sp>
      <p:sp>
        <p:nvSpPr>
          <p:cNvPr id="1105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06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7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1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2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3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4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5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6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7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8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9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20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21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22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23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24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25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6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7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128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29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0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4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5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6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7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8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9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0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1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2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43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44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45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46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47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48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9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0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151" name="The order of components is important,…"/>
          <p:cNvSpPr txBox="1"/>
          <p:nvPr/>
        </p:nvSpPr>
        <p:spPr>
          <a:xfrm>
            <a:off x="9320808" y="2765195"/>
            <a:ext cx="2777113" cy="247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 b="1" sz="2400"/>
            </a:pPr>
            <a:r>
              <a:t>The order of components is important, </a:t>
            </a:r>
          </a:p>
          <a:p>
            <a:pPr>
              <a:spcBef>
                <a:spcPts val="0"/>
              </a:spcBef>
              <a:defRPr b="1" sz="2400"/>
            </a:pPr>
          </a:p>
          <a:p>
            <a:pPr>
              <a:spcBef>
                <a:spcPts val="0"/>
              </a:spcBef>
              <a:defRPr b="1" sz="2400"/>
            </a:pPr>
            <a:r>
              <a:t>and in general  overlaps should be avoided!</a:t>
            </a:r>
          </a:p>
        </p:txBody>
      </p:sp>
      <p:sp>
        <p:nvSpPr>
          <p:cNvPr id="1152" name="Line"/>
          <p:cNvSpPr/>
          <p:nvPr/>
        </p:nvSpPr>
        <p:spPr>
          <a:xfrm>
            <a:off x="10475586" y="932649"/>
            <a:ext cx="1" cy="1732057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53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54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5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pic>
        <p:nvPicPr>
          <p:cNvPr id="115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989" y="2009179"/>
            <a:ext cx="5357814" cy="421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472" y="3094136"/>
            <a:ext cx="1473399" cy="2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26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8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29" name="Component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30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31" name="Component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32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33" name="Component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34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35" name="The components define devices or features available in our instrument"/>
          <p:cNvSpPr txBox="1"/>
          <p:nvPr/>
        </p:nvSpPr>
        <p:spPr>
          <a:xfrm>
            <a:off x="2517122" y="5527349"/>
            <a:ext cx="63379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pic>
        <p:nvPicPr>
          <p:cNvPr id="116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677" y="1948904"/>
            <a:ext cx="3683497" cy="4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3870" y="1962298"/>
            <a:ext cx="3583288" cy="338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605" y="5444876"/>
            <a:ext cx="2056392" cy="544154"/>
          </a:xfrm>
          <a:prstGeom prst="rect">
            <a:avLst/>
          </a:prstGeom>
          <a:ln w="12700">
            <a:miter lim="400000"/>
          </a:ln>
        </p:spPr>
      </p:pic>
      <p:sp>
        <p:nvSpPr>
          <p:cNvPr id="1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pic>
        <p:nvPicPr>
          <p:cNvPr id="116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503" y="1774569"/>
            <a:ext cx="4313040" cy="4702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526" y="2491382"/>
            <a:ext cx="1749662" cy="27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5247" y="1995785"/>
            <a:ext cx="3492954" cy="3650010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175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xfrm>
            <a:off x="1774800" y="1579399"/>
            <a:ext cx="9312375" cy="4545579"/>
          </a:xfrm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176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1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8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180" name="Number of lines of code per component - 199 comps in total"/>
          <p:cNvSpPr txBox="1"/>
          <p:nvPr/>
        </p:nvSpPr>
        <p:spPr>
          <a:xfrm>
            <a:off x="2301617" y="2268889"/>
            <a:ext cx="6355076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1181" name="# Lines of code (log axis)"/>
          <p:cNvSpPr txBox="1"/>
          <p:nvPr/>
        </p:nvSpPr>
        <p:spPr>
          <a:xfrm rot="16202584">
            <a:off x="1812849" y="4092727"/>
            <a:ext cx="2328169" cy="2219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# Lines of code (log axis)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184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xfrm>
            <a:off x="1774800" y="1579399"/>
            <a:ext cx="9312375" cy="4545579"/>
          </a:xfrm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185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87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188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189" name="Number of lines of code per component - 199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1190" name="Well-developed community support…"/>
          <p:cNvSpPr txBox="1"/>
          <p:nvPr/>
        </p:nvSpPr>
        <p:spPr>
          <a:xfrm>
            <a:off x="2173604" y="3928659"/>
            <a:ext cx="8327390" cy="213291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6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9267" indent="-129267">
              <a:spcBef>
                <a:spcPts val="500"/>
              </a:spcBef>
              <a:buSzPct val="100000"/>
              <a:buChar char="•"/>
              <a:defRPr sz="2000"/>
            </a:pPr>
            <a:r>
              <a:t>Well-developed community support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30-40% of existing and new additions are from users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No direct refereeing of the code, but these requirements: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At least one test-instrument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Meaningful documentation headers (in-code docs)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Contributions go in dedicated contrib/ section of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68" y="2355469"/>
            <a:ext cx="4323629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308" y="3574828"/>
            <a:ext cx="4398450" cy="1459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94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274" y="1492273"/>
            <a:ext cx="3254318" cy="245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5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83" y="3774354"/>
            <a:ext cx="3415798" cy="2631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96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1611" y="132075"/>
            <a:ext cx="3254319" cy="2505673"/>
          </a:xfrm>
          <a:prstGeom prst="rect">
            <a:avLst/>
          </a:prstGeom>
          <a:ln w="3175"/>
        </p:spPr>
      </p:pic>
      <p:pic>
        <p:nvPicPr>
          <p:cNvPr id="1197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8619" y="1492273"/>
            <a:ext cx="2976923" cy="2287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3550" y="4895223"/>
            <a:ext cx="2097639" cy="161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99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4457" y="5078840"/>
            <a:ext cx="2603371" cy="15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0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6910" y="4833222"/>
            <a:ext cx="2097639" cy="1678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sp>
        <p:nvSpPr>
          <p:cNvPr id="1201" name="Example suite: ~140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~140 instruments</a:t>
            </a:r>
          </a:p>
        </p:txBody>
      </p:sp>
      <p:sp>
        <p:nvSpPr>
          <p:cNvPr id="1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81372" y="1504279"/>
            <a:ext cx="1298696" cy="19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3391" y="1504279"/>
            <a:ext cx="666882" cy="196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120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59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0607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616" y="-1"/>
            <a:ext cx="587828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Units used - and differences to Vit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Units used - and differences to Vitess</a:t>
            </a:r>
          </a:p>
        </p:txBody>
      </p:sp>
      <p:sp>
        <p:nvSpPr>
          <p:cNvPr id="1214" name="Generally SI-Units, e.g. meters and seconds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Generally SI-Units, e.g. </a:t>
            </a:r>
            <a:r>
              <a:rPr b="1"/>
              <a:t>meters</a:t>
            </a:r>
            <a:r>
              <a:t> and </a:t>
            </a:r>
            <a:r>
              <a:rPr b="1"/>
              <a:t>seconds </a:t>
            </a:r>
            <a:r>
              <a:t>etc.</a:t>
            </a:r>
          </a:p>
          <a:p>
            <a:pPr/>
            <a:r>
              <a:t>Added neutron-scattering meaningful quantities of</a:t>
            </a:r>
            <a:r>
              <a:rPr b="1"/>
              <a:t> E[meV]</a:t>
            </a:r>
            <a:r>
              <a:t>, </a:t>
            </a:r>
            <a:r>
              <a:rPr b="1"/>
              <a:t>𝝺[Å]</a:t>
            </a:r>
            <a:r>
              <a:t> and cross sections in </a:t>
            </a:r>
            <a:r>
              <a:rPr b="1"/>
              <a:t>𝞂 [barns]</a:t>
            </a:r>
          </a:p>
        </p:txBody>
      </p:sp>
      <p:sp>
        <p:nvSpPr>
          <p:cNvPr id="1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6" name="Main differences / difficulties translating between                       McStas                 Vitess…"/>
          <p:cNvSpPr/>
          <p:nvPr/>
        </p:nvSpPr>
        <p:spPr>
          <a:xfrm>
            <a:off x="2172200" y="2803301"/>
            <a:ext cx="9286975" cy="362048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>
              <a:defRPr sz="1800"/>
            </a:pPr>
            <a:r>
              <a:t>Main differences / difficulties translating between                       McStas                 Vitess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Different length-units for placement / sizes                                  </a:t>
            </a:r>
            <a:r>
              <a:rPr b="1"/>
              <a:t>[m]</a:t>
            </a:r>
            <a:r>
              <a:t>                     [cm]</a:t>
            </a: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Different propagation-coordinate system    </a:t>
            </a:r>
            <a:endParaRPr b="1"/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McStas explicitly and automatically contains “free space”, Vitess has this “inside” the modules or by adding “spacewindow”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Sources in McStas always propagates “by virtual window”, i.e. does not itself propagate</a:t>
            </a:r>
          </a:p>
        </p:txBody>
      </p:sp>
      <p:sp>
        <p:nvSpPr>
          <p:cNvPr id="1217" name="Line"/>
          <p:cNvSpPr/>
          <p:nvPr/>
        </p:nvSpPr>
        <p:spPr>
          <a:xfrm>
            <a:off x="9638390" y="3183095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18" name="z || beam…"/>
          <p:cNvSpPr/>
          <p:nvPr/>
        </p:nvSpPr>
        <p:spPr>
          <a:xfrm>
            <a:off x="8422121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z || beam</a:t>
            </a:r>
          </a:p>
          <a:p>
            <a:pPr/>
            <a:r>
              <a:t>y vertical </a:t>
            </a:r>
          </a:p>
          <a:p>
            <a:pPr/>
            <a:r>
              <a:t>x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sp>
        <p:nvSpPr>
          <p:cNvPr id="1219" name="x || beam…"/>
          <p:cNvSpPr/>
          <p:nvPr/>
        </p:nvSpPr>
        <p:spPr>
          <a:xfrm>
            <a:off x="10290468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x || beam</a:t>
            </a:r>
          </a:p>
          <a:p>
            <a:pPr/>
            <a:r>
              <a:t>z vertical </a:t>
            </a:r>
          </a:p>
          <a:p>
            <a:pPr/>
            <a:r>
              <a:t>y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pic>
        <p:nvPicPr>
          <p:cNvPr id="1220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9009" y="241229"/>
            <a:ext cx="1013075" cy="59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1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413" y="324702"/>
            <a:ext cx="1013075" cy="427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over dir="l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McStas          Vitess compatibility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         Vitess compatibility features</a:t>
            </a:r>
          </a:p>
        </p:txBody>
      </p:sp>
      <p:sp>
        <p:nvSpPr>
          <p:cNvPr id="1224" name="MCPL particle list is supported from McStas 2.3- (2016) and Vitess 3.4 (2018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 particle list is supported from McStas 2.3- (2016) and Vitess 3.4 (2018)</a:t>
            </a:r>
          </a:p>
          <a:p>
            <a:pPr/>
          </a:p>
          <a:p>
            <a:pPr/>
            <a:r>
              <a:t>McStas includes Vitess_output and Vitess_input, but better use MCPL</a:t>
            </a:r>
          </a:p>
          <a:p>
            <a:pPr/>
          </a:p>
          <a:p>
            <a:pPr/>
            <a:r>
              <a:t>mcstas2vitess can be used to port McStas components to Vitess</a:t>
            </a:r>
          </a:p>
          <a:p>
            <a:pPr/>
          </a:p>
          <a:p>
            <a:pPr/>
            <a:r>
              <a:t>Vitess_ChopperFermi is the Vitess Fermi chopper ported to McStas</a:t>
            </a:r>
          </a:p>
        </p:txBody>
      </p:sp>
      <p:sp>
        <p:nvSpPr>
          <p:cNvPr id="1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6" name="Line"/>
          <p:cNvSpPr/>
          <p:nvPr/>
        </p:nvSpPr>
        <p:spPr>
          <a:xfrm>
            <a:off x="3364924" y="1261318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27" name="Friendly competition and collaboration for 1.5 decades! - e.g. Klaus Lieutenant was part of McStas team for 2 years"/>
          <p:cNvSpPr/>
          <p:nvPr/>
        </p:nvSpPr>
        <p:spPr>
          <a:xfrm>
            <a:off x="2205255" y="4976075"/>
            <a:ext cx="5227818" cy="8176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b="1"/>
            </a:lvl1pPr>
          </a:lstStyle>
          <a:p>
            <a:pPr/>
            <a:r>
              <a:t>Friendly competition and collaboration for 1.5 decades! - e.g. Klaus Lieutenant was part of McStas team for 2 years</a:t>
            </a:r>
          </a:p>
        </p:txBody>
      </p:sp>
      <p:pic>
        <p:nvPicPr>
          <p:cNvPr id="1228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9009" y="241229"/>
            <a:ext cx="1013075" cy="59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413" y="324702"/>
            <a:ext cx="1013075" cy="427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McStas: Neutrons, Monte Carlo &amp;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McStas: </a:t>
            </a:r>
            <a:r>
              <a:t>Neutrons</a:t>
            </a:r>
            <a:r>
              <a:t>, Monte Carlo &amp; ray-tracing</a:t>
            </a:r>
          </a:p>
        </p:txBody>
      </p:sp>
      <p:sp>
        <p:nvSpPr>
          <p:cNvPr id="1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3" name="PreviewScreenSnapz002.pdf" descr="PreviewScreenSnapz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427" y="1334095"/>
            <a:ext cx="2291810" cy="519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331" y="2079479"/>
            <a:ext cx="2291810" cy="2916849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Subatomic particle discovered by…"/>
          <p:cNvSpPr txBox="1"/>
          <p:nvPr/>
        </p:nvSpPr>
        <p:spPr>
          <a:xfrm>
            <a:off x="9104588" y="1564666"/>
            <a:ext cx="3240073" cy="51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Subatomic particle discovered by</a:t>
            </a:r>
          </a:p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Sir James Chadwick in 1932</a:t>
            </a:r>
          </a:p>
        </p:txBody>
      </p:sp>
      <p:pic>
        <p:nvPicPr>
          <p:cNvPr id="12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4740" y="5114857"/>
            <a:ext cx="8162106" cy="1307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242" name="Group"/>
          <p:cNvGrpSpPr/>
          <p:nvPr/>
        </p:nvGrpSpPr>
        <p:grpSpPr>
          <a:xfrm>
            <a:off x="4104632" y="3596980"/>
            <a:ext cx="3707430" cy="575104"/>
            <a:chOff x="0" y="0"/>
            <a:chExt cx="3707428" cy="575103"/>
          </a:xfrm>
        </p:grpSpPr>
        <p:sp>
          <p:nvSpPr>
            <p:cNvPr id="1237" name="Rectangle"/>
            <p:cNvSpPr/>
            <p:nvPr/>
          </p:nvSpPr>
          <p:spPr>
            <a:xfrm>
              <a:off x="0" y="0"/>
              <a:ext cx="3707429" cy="575104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241" name="Group"/>
            <p:cNvGrpSpPr/>
            <p:nvPr/>
          </p:nvGrpSpPr>
          <p:grpSpPr>
            <a:xfrm>
              <a:off x="256854" y="38588"/>
              <a:ext cx="3193721" cy="497927"/>
              <a:chOff x="0" y="0"/>
              <a:chExt cx="3193719" cy="497925"/>
            </a:xfrm>
          </p:grpSpPr>
          <p:pic>
            <p:nvPicPr>
              <p:cNvPr id="123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817428" cy="497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3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6819" y="113539"/>
                <a:ext cx="926901" cy="239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40" name=","/>
              <p:cNvSpPr txBox="1"/>
              <p:nvPr/>
            </p:nvSpPr>
            <p:spPr>
              <a:xfrm>
                <a:off x="1842460" y="89839"/>
                <a:ext cx="127001" cy="221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4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</p:grpSp>
      </p:grpSp>
      <p:sp>
        <p:nvSpPr>
          <p:cNvPr id="1243" name="Rounded Rectangle"/>
          <p:cNvSpPr/>
          <p:nvPr/>
        </p:nvSpPr>
        <p:spPr>
          <a:xfrm>
            <a:off x="9281339" y="5042945"/>
            <a:ext cx="1231492" cy="1477037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24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8757" y="1853799"/>
            <a:ext cx="4595932" cy="142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74778" y="4486800"/>
            <a:ext cx="4248825" cy="2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Rectangle"/>
          <p:cNvSpPr/>
          <p:nvPr/>
        </p:nvSpPr>
        <p:spPr>
          <a:xfrm>
            <a:off x="4101457" y="4319104"/>
            <a:ext cx="4510695" cy="5751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Neutron facilities"/>
          <p:cNvSpPr txBox="1"/>
          <p:nvPr>
            <p:ph type="title"/>
          </p:nvPr>
        </p:nvSpPr>
        <p:spPr>
          <a:xfrm>
            <a:off x="1990288" y="-294307"/>
            <a:ext cx="9312376" cy="972717"/>
          </a:xfrm>
          <a:prstGeom prst="rect">
            <a:avLst/>
          </a:prstGeom>
        </p:spPr>
        <p:txBody>
          <a:bodyPr/>
          <a:lstStyle/>
          <a:p>
            <a:pPr/>
            <a:r>
              <a:t>Neutron facilities</a:t>
            </a:r>
          </a:p>
        </p:txBody>
      </p:sp>
      <p:sp>
        <p:nvSpPr>
          <p:cNvPr id="1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702" y="3228379"/>
            <a:ext cx="2839439" cy="234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1" name="ESS_Logo_Frugal_Blue_cmyk.png" descr="ESS_Logo_Frugal_Blue_cmy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88977" y="5389343"/>
            <a:ext cx="961948" cy="5176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54" name="Group"/>
          <p:cNvGrpSpPr/>
          <p:nvPr/>
        </p:nvGrpSpPr>
        <p:grpSpPr>
          <a:xfrm>
            <a:off x="5737312" y="3102147"/>
            <a:ext cx="3578514" cy="2418293"/>
            <a:chOff x="0" y="0"/>
            <a:chExt cx="3578512" cy="2418292"/>
          </a:xfrm>
        </p:grpSpPr>
        <p:pic>
          <p:nvPicPr>
            <p:cNvPr id="1252" name="ILL-Yb-small.png" descr="ILL-Yb-smal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578513" cy="2418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3" name="logoill.pdf" descr="logoill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85964" y="491175"/>
              <a:ext cx="395682" cy="37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55" name="Neutron_production_3.pdf" descr="Neutron_production_3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3827" y="929307"/>
            <a:ext cx="4859054" cy="5582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6" name="A-representation-of-the-effective-thermal-flux-of-various-different-neutron-sources-since.png" descr="A-representation-of-the-effective-thermal-flux-of-various-different-neutron-sources-sinc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00338" y="548710"/>
            <a:ext cx="4732521" cy="2349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0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43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44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5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46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7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48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49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1259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defRPr sz="16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 marL="203200" indent="-203200">
              <a:defRPr sz="1600"/>
            </a:pPr>
            <a:r>
              <a:t>State of the art is MCNP6 that features numerous (even exotic) particles</a:t>
            </a:r>
          </a:p>
          <a:p>
            <a:pPr marL="203200" indent="-203200">
              <a:defRPr sz="1600"/>
            </a:pPr>
            <a:r>
              <a:t>MCNP was originally Monte Carlo Neutron Photon, later N-Particle</a:t>
            </a:r>
          </a:p>
          <a:p>
            <a:pPr marL="203200" indent="-203200">
              <a:defRPr sz="16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 marL="203200" indent="-203200">
              <a:defRPr sz="1600"/>
            </a:pPr>
            <a:r>
              <a:t>Does not to date handle crystalline / ordered material and coherent scattering of neutrons due to the focus on high energies</a:t>
            </a:r>
          </a:p>
        </p:txBody>
      </p:sp>
      <p:sp>
        <p:nvSpPr>
          <p:cNvPr id="1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64" name="Group"/>
          <p:cNvGrpSpPr/>
          <p:nvPr/>
        </p:nvGrpSpPr>
        <p:grpSpPr>
          <a:xfrm>
            <a:off x="1628794" y="3841403"/>
            <a:ext cx="9754666" cy="2561877"/>
            <a:chOff x="0" y="0"/>
            <a:chExt cx="9754664" cy="2561875"/>
          </a:xfrm>
        </p:grpSpPr>
        <p:pic>
          <p:nvPicPr>
            <p:cNvPr id="1261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Examples of Monte Carlo programs"/>
          <p:cNvSpPr txBox="1"/>
          <p:nvPr>
            <p:ph type="title"/>
          </p:nvPr>
        </p:nvSpPr>
        <p:spPr>
          <a:xfrm>
            <a:off x="2409725" y="-8187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12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8" name="Group"/>
          <p:cNvSpPr txBox="1"/>
          <p:nvPr/>
        </p:nvSpPr>
        <p:spPr>
          <a:xfrm>
            <a:off x="2370971" y="329958"/>
            <a:ext cx="9115375" cy="243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1867220" defTabSz="414937">
              <a:spcBef>
                <a:spcPts val="1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Each time physics takes place (scattering, absorption, …)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random choices are made.  </a:t>
            </a:r>
          </a:p>
        </p:txBody>
      </p:sp>
      <p:sp>
        <p:nvSpPr>
          <p:cNvPr id="1269" name="Light ray-tracing: PoV-RAY and others ...…"/>
          <p:cNvSpPr txBox="1"/>
          <p:nvPr/>
        </p:nvSpPr>
        <p:spPr>
          <a:xfrm>
            <a:off x="2357180" y="1946120"/>
            <a:ext cx="8542529" cy="421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 (neutron transport):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Ray-Tracing propagation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IDEAS, McVine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(r, v, s, t)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03411"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54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57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58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59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60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61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62" name="Neutrons"/>
          <p:cNvSpPr/>
          <p:nvPr/>
        </p:nvSpPr>
        <p:spPr>
          <a:xfrm>
            <a:off x="6064075" y="4791240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363" name="Line"/>
          <p:cNvSpPr/>
          <p:nvPr/>
        </p:nvSpPr>
        <p:spPr>
          <a:xfrm flipH="1" flipV="1">
            <a:off x="4112751" y="3842548"/>
            <a:ext cx="2174553" cy="9553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4" name="Line"/>
          <p:cNvSpPr/>
          <p:nvPr/>
        </p:nvSpPr>
        <p:spPr>
          <a:xfrm flipV="1">
            <a:off x="6557913" y="3757942"/>
            <a:ext cx="1" cy="102627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5" name="Line"/>
          <p:cNvSpPr/>
          <p:nvPr/>
        </p:nvSpPr>
        <p:spPr>
          <a:xfrm flipV="1">
            <a:off x="6923797" y="3752884"/>
            <a:ext cx="573613" cy="103021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6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67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  <p:sp>
        <p:nvSpPr>
          <p:cNvPr id="368" name="Neutron particles are passed on from one component to the next, changing state under way"/>
          <p:cNvSpPr txBox="1"/>
          <p:nvPr/>
        </p:nvSpPr>
        <p:spPr>
          <a:xfrm>
            <a:off x="2517122" y="5781349"/>
            <a:ext cx="824726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Neutron particles are passed on from one component to the next, changing state under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73" name="McStas is a Monte Carlo ray-tra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is a Monte Carlo ray-tracer</a:t>
            </a:r>
          </a:p>
        </p:txBody>
      </p:sp>
      <p:sp>
        <p:nvSpPr>
          <p:cNvPr id="3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76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77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78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79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80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81" name="Neutrons"/>
          <p:cNvSpPr/>
          <p:nvPr/>
        </p:nvSpPr>
        <p:spPr>
          <a:xfrm>
            <a:off x="6071609" y="4962977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382" name="Line"/>
          <p:cNvSpPr/>
          <p:nvPr/>
        </p:nvSpPr>
        <p:spPr>
          <a:xfrm flipH="1" flipV="1">
            <a:off x="4112751" y="3842548"/>
            <a:ext cx="2084657" cy="11232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3" name="Line"/>
          <p:cNvSpPr/>
          <p:nvPr/>
        </p:nvSpPr>
        <p:spPr>
          <a:xfrm flipV="1">
            <a:off x="6557913" y="3757942"/>
            <a:ext cx="1" cy="1209031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4" name="Line"/>
          <p:cNvSpPr/>
          <p:nvPr/>
        </p:nvSpPr>
        <p:spPr>
          <a:xfrm flipV="1">
            <a:off x="6964312" y="3752884"/>
            <a:ext cx="533098" cy="121408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387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Instrument Monte Carlo methods implement coherent scattering effects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deterministic propagation where this can be done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- I.e. inside scattering matter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the particle-wave duality of the neutron to switch back and forward between deterministic ray tracing and Monte Carlo approach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Result: A realistic and efficient transport of neutrons in the thermal and cold range</a:t>
            </a:r>
          </a:p>
        </p:txBody>
      </p:sp>
      <p:sp>
        <p:nvSpPr>
          <p:cNvPr id="3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0284" y="3382119"/>
            <a:ext cx="4808638" cy="221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